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Layouts/slideLayout39.xml" ContentType="application/vnd.openxmlformats-officedocument.presentationml.slideLayout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ags/tag4.xml" ContentType="application/vnd.openxmlformats-officedocument.presentationml.tags+xml"/>
  <Override PartName="/ppt/drawings/drawing2.xml" ContentType="application/vnd.openxmlformats-officedocument.drawingml.chartshapes+xml"/>
  <Override PartName="/ppt/notesSlides/notesSlide38.xml" ContentType="application/vnd.openxmlformats-officedocument.presentationml.notesSlide+xml"/>
  <Override PartName="/ppt/notesSlides/notesSlide49.xml" ContentType="application/vnd.openxmlformats-officedocument.presentationml.notes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notesSlides/notesSlide27.xml" ContentType="application/vnd.openxmlformats-officedocument.presentationml.notesSlide+xml"/>
  <Override PartName="/ppt/notesSlides/notesSlide45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notesSlides/notesSlide23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Default Extension="xlsx" ContentType="application/vnd.openxmlformats-officedocument.spreadsheetml.sheet"/>
  <Override PartName="/ppt/charts/chart3.xml" ContentType="application/vnd.openxmlformats-officedocument.drawingml.chart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notesSlides/notesSlide3.xml" ContentType="application/vnd.openxmlformats-officedocument.presentationml.notesSlide+xml"/>
  <Default Extension="png" ContentType="image/png"/>
  <Override PartName="/ppt/drawings/drawing3.xml" ContentType="application/vnd.openxmlformats-officedocument.drawingml.chartshapes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tags/tag5.xml" ContentType="application/vnd.openxmlformats-officedocument.presentationml.tags+xml"/>
  <Override PartName="/ppt/notesSlides/notesSlide3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46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4.xml" ContentType="application/vnd.openxmlformats-officedocument.presentationml.slideLayout+xml"/>
  <Override PartName="/ppt/slideLayouts/slideLayout32.xml" ContentType="application/vnd.openxmlformats-officedocument.presentationml.slideLayout+xml"/>
  <Override PartName="/ppt/tags/tag1.xml" ContentType="application/vnd.openxmlformats-officedocument.presentationml.tags+xml"/>
  <Override PartName="/ppt/notesSlides/notesSlide2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slideLayouts/slideLayout21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42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4.xml" ContentType="application/vnd.openxmlformats-officedocument.drawingml.char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notesSlides/notesSlide4.xml" ContentType="application/vnd.openxmlformats-officedocument.presentationml.notesSlide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drawings/drawing4.xml" ContentType="application/vnd.openxmlformats-officedocument.drawingml.chartshape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notesSlides/notesSlide29.xml" ContentType="application/vnd.openxmlformats-officedocument.presentationml.notesSlide+xml"/>
  <Override PartName="/ppt/notesSlides/notesSlide47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ags/tag2.xml" ContentType="application/vnd.openxmlformats-officedocument.presentationml.tags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Default Extension="wmv" ContentType="video/x-ms-wmv"/>
  <Override PartName="/ppt/slideMasters/slideMaster2.xml" ContentType="application/vnd.openxmlformats-officedocument.presentationml.slideMaster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notesSlides/notesSlide19.xml" ContentType="application/vnd.openxmlformats-officedocument.presentationml.notesSlide+xml"/>
  <Override PartName="/ppt/drawings/drawing1.xml" ContentType="application/vnd.openxmlformats-officedocument.drawingml.chartshapes+xml"/>
  <Override PartName="/ppt/notesSlides/notesSlide48.xml" ContentType="application/vnd.openxmlformats-officedocument.presentationml.notes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Layouts/slideLayout16.xml" ContentType="application/vnd.openxmlformats-officedocument.presentationml.slideLayout+xml"/>
  <Override PartName="/ppt/slideLayouts/slideLayout34.xml" ContentType="application/vnd.openxmlformats-officedocument.presentationml.slideLayout+xml"/>
  <Default Extension="jpeg" ContentType="image/jpeg"/>
  <Override PartName="/ppt/tags/tag3.xml" ContentType="application/vnd.openxmlformats-officedocument.presentationml.tags+xml"/>
  <Override PartName="/ppt/notesSlides/notesSlide37.xml" ContentType="application/vnd.openxmlformats-officedocument.presentationml.notesSlide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44.xml" ContentType="application/vnd.openxmlformats-officedocument.presentationml.notes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30.xml" ContentType="application/vnd.openxmlformats-officedocument.presentationml.slideLayout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40.xml" ContentType="application/vnd.openxmlformats-officedocument.presentationml.notesSlide+xml"/>
  <Default Extension="tiff" ContentType="image/tiff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675" r:id="rId3"/>
  </p:sldMasterIdLst>
  <p:notesMasterIdLst>
    <p:notesMasterId r:id="rId55"/>
  </p:notesMasterIdLst>
  <p:sldIdLst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6" r:id="rId22"/>
    <p:sldId id="277" r:id="rId23"/>
    <p:sldId id="278" r:id="rId24"/>
    <p:sldId id="279" r:id="rId25"/>
    <p:sldId id="280" r:id="rId26"/>
    <p:sldId id="281" r:id="rId27"/>
    <p:sldId id="319" r:id="rId28"/>
    <p:sldId id="283" r:id="rId29"/>
    <p:sldId id="284" r:id="rId30"/>
    <p:sldId id="320" r:id="rId31"/>
    <p:sldId id="286" r:id="rId32"/>
    <p:sldId id="287" r:id="rId33"/>
    <p:sldId id="288" r:id="rId34"/>
    <p:sldId id="289" r:id="rId35"/>
    <p:sldId id="290" r:id="rId36"/>
    <p:sldId id="314" r:id="rId37"/>
    <p:sldId id="291" r:id="rId38"/>
    <p:sldId id="292" r:id="rId39"/>
    <p:sldId id="293" r:id="rId40"/>
    <p:sldId id="308" r:id="rId41"/>
    <p:sldId id="313" r:id="rId42"/>
    <p:sldId id="310" r:id="rId43"/>
    <p:sldId id="322" r:id="rId44"/>
    <p:sldId id="323" r:id="rId45"/>
    <p:sldId id="324" r:id="rId46"/>
    <p:sldId id="306" r:id="rId47"/>
    <p:sldId id="307" r:id="rId48"/>
    <p:sldId id="299" r:id="rId49"/>
    <p:sldId id="329" r:id="rId50"/>
    <p:sldId id="300" r:id="rId51"/>
    <p:sldId id="302" r:id="rId52"/>
    <p:sldId id="303" r:id="rId53"/>
    <p:sldId id="304" r:id="rId54"/>
  </p:sldIdLst>
  <p:sldSz cx="9144000" cy="6858000" type="screen4x3"/>
  <p:notesSz cx="6858000" cy="9144000"/>
  <p:defaultTextStyle>
    <a:defPPr>
      <a:defRPr lang="nb-NO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0"/>
      </p:ext>
    </p:extLst>
  </p:showPr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026" autoAdjust="0"/>
    <p:restoredTop sz="68798" autoAdjust="0"/>
  </p:normalViewPr>
  <p:slideViewPr>
    <p:cSldViewPr>
      <p:cViewPr>
        <p:scale>
          <a:sx n="84" d="100"/>
          <a:sy n="84" d="100"/>
        </p:scale>
        <p:origin x="-990" y="72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presProps" Target="presProps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3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Office_Excel_Worksheet1.xlsx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Microsoft_Office_Excel_Worksheet2.xlsx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package" Target="../embeddings/Microsoft_Office_Excel_Worksheet3.xlsx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4.xml"/><Relationship Id="rId1" Type="http://schemas.openxmlformats.org/officeDocument/2006/relationships/package" Target="../embeddings/Microsoft_Office_Excel_Worksheet4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GB"/>
  <c:chart>
    <c:autoTitleDeleted val="1"/>
    <c:view3D>
      <c:depthPercent val="100"/>
      <c:rAngAx val="1"/>
    </c:view3D>
    <c:plotArea>
      <c:layout>
        <c:manualLayout>
          <c:layoutTarget val="inner"/>
          <c:xMode val="edge"/>
          <c:yMode val="edge"/>
          <c:x val="5.2710843373493986E-2"/>
          <c:y val="0.15317919075144518"/>
          <c:w val="0.76957831325301251"/>
          <c:h val="0.75433526011560692"/>
        </c:manualLayout>
      </c:layout>
      <c:bar3DChart>
        <c:barDir val="col"/>
        <c:grouping val="stacked"/>
        <c:gapWidth val="35"/>
        <c:gapDepth val="115"/>
        <c:shape val="box"/>
        <c:axId val="144364288"/>
        <c:axId val="144365824"/>
        <c:axId val="0"/>
      </c:bar3DChart>
      <c:catAx>
        <c:axId val="144364288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lang="nb-NO"/>
            </a:pPr>
            <a:endParaRPr lang="en-US"/>
          </a:p>
        </c:txPr>
        <c:crossAx val="144365824"/>
        <c:crosses val="autoZero"/>
        <c:auto val="1"/>
        <c:lblAlgn val="ctr"/>
        <c:lblOffset val="100"/>
      </c:catAx>
      <c:valAx>
        <c:axId val="144365824"/>
        <c:scaling>
          <c:orientation val="minMax"/>
        </c:scaling>
        <c:axPos val="l"/>
        <c:majorGridlines/>
        <c:numFmt formatCode="General" sourceLinked="1"/>
        <c:tickLblPos val="nextTo"/>
        <c:txPr>
          <a:bodyPr/>
          <a:lstStyle/>
          <a:p>
            <a:pPr>
              <a:defRPr lang="nb-NO"/>
            </a:pPr>
            <a:endParaRPr lang="en-US"/>
          </a:p>
        </c:txPr>
        <c:crossAx val="144364288"/>
        <c:crosses val="autoZero"/>
        <c:crossBetween val="between"/>
      </c:valAx>
      <c:spPr>
        <a:noFill/>
        <a:ln w="26417">
          <a:noFill/>
        </a:ln>
      </c:spPr>
    </c:plotArea>
    <c:plotVisOnly val="1"/>
    <c:dispBlanksAs val="gap"/>
  </c:chart>
  <c:externalData r:id="rId1"/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GB"/>
  <c:chart>
    <c:autoTitleDeleted val="1"/>
    <c:view3D>
      <c:depthPercent val="100"/>
      <c:rAngAx val="1"/>
    </c:view3D>
    <c:plotArea>
      <c:layout>
        <c:manualLayout>
          <c:layoutTarget val="inner"/>
          <c:xMode val="edge"/>
          <c:yMode val="edge"/>
          <c:x val="5.1968503937007873E-2"/>
          <c:y val="0.16027874564459924"/>
          <c:w val="0.77165354330708691"/>
          <c:h val="0.73519163763066242"/>
        </c:manualLayout>
      </c:layout>
      <c:bar3DChart>
        <c:barDir val="col"/>
        <c:grouping val="stacked"/>
        <c:gapWidth val="35"/>
        <c:gapDepth val="115"/>
        <c:shape val="box"/>
        <c:axId val="145754368"/>
        <c:axId val="145801600"/>
        <c:axId val="0"/>
      </c:bar3DChart>
      <c:catAx>
        <c:axId val="145754368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lang="nb-NO"/>
            </a:pPr>
            <a:endParaRPr lang="en-US"/>
          </a:p>
        </c:txPr>
        <c:crossAx val="145801600"/>
        <c:crosses val="autoZero"/>
        <c:auto val="1"/>
        <c:lblAlgn val="ctr"/>
        <c:lblOffset val="100"/>
      </c:catAx>
      <c:valAx>
        <c:axId val="145801600"/>
        <c:scaling>
          <c:orientation val="minMax"/>
        </c:scaling>
        <c:axPos val="l"/>
        <c:majorGridlines/>
        <c:numFmt formatCode="General" sourceLinked="1"/>
        <c:tickLblPos val="nextTo"/>
        <c:txPr>
          <a:bodyPr/>
          <a:lstStyle/>
          <a:p>
            <a:pPr>
              <a:defRPr lang="nb-NO"/>
            </a:pPr>
            <a:endParaRPr lang="en-US"/>
          </a:p>
        </c:txPr>
        <c:crossAx val="145754368"/>
        <c:crosses val="autoZero"/>
        <c:crossBetween val="between"/>
      </c:valAx>
      <c:spPr>
        <a:noFill/>
        <a:ln w="25390">
          <a:noFill/>
        </a:ln>
      </c:spPr>
    </c:plotArea>
    <c:plotVisOnly val="1"/>
    <c:dispBlanksAs val="gap"/>
  </c:chart>
  <c:externalData r:id="rId1"/>
  <c:userShapes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GB"/>
  <c:chart>
    <c:autoTitleDeleted val="1"/>
    <c:view3D>
      <c:depthPercent val="100"/>
      <c:rAngAx val="1"/>
    </c:view3D>
    <c:plotArea>
      <c:layout>
        <c:manualLayout>
          <c:layoutTarget val="inner"/>
          <c:xMode val="edge"/>
          <c:yMode val="edge"/>
          <c:x val="4.9926578560939787E-2"/>
          <c:y val="0.16242038216560514"/>
          <c:w val="0.77386196769456705"/>
          <c:h val="0.73885350318471354"/>
        </c:manualLayout>
      </c:layout>
      <c:bar3DChart>
        <c:barDir val="col"/>
        <c:grouping val="stacked"/>
        <c:ser>
          <c:idx val="0"/>
          <c:order val="0"/>
          <c:tx>
            <c:strRef>
              <c:f>Sheet1!$A$2</c:f>
              <c:strCache>
                <c:ptCount val="1"/>
                <c:pt idx="0">
                  <c:v>CO2-utslipp i 2006</c:v>
                </c:pt>
              </c:strCache>
            </c:strRef>
          </c:tx>
          <c:spPr>
            <a:solidFill>
              <a:schemeClr val="accent5">
                <a:lumMod val="40000"/>
                <a:lumOff val="60000"/>
              </a:schemeClr>
            </a:solidFill>
          </c:spPr>
          <c:cat>
            <c:strRef>
              <c:f>Sheet1!$B$1:$G$1</c:f>
              <c:strCache>
                <c:ptCount val="6"/>
                <c:pt idx="0">
                  <c:v>USA</c:v>
                </c:pt>
                <c:pt idx="1">
                  <c:v>Norge</c:v>
                </c:pt>
                <c:pt idx="2">
                  <c:v>Kina</c:v>
                </c:pt>
                <c:pt idx="3">
                  <c:v>Maldivene</c:v>
                </c:pt>
                <c:pt idx="4">
                  <c:v>Brasil</c:v>
                </c:pt>
                <c:pt idx="5">
                  <c:v>Mosambik</c:v>
                </c:pt>
              </c:strCache>
            </c:strRef>
          </c:cat>
          <c:val>
            <c:numRef>
              <c:f>Sheet1!$B$2:$G$2</c:f>
              <c:numCache>
                <c:formatCode>0.00</c:formatCode>
                <c:ptCount val="6"/>
                <c:pt idx="0" formatCode="General">
                  <c:v>19</c:v>
                </c:pt>
                <c:pt idx="1">
                  <c:v>9.3000000000000007</c:v>
                </c:pt>
                <c:pt idx="2" formatCode="General">
                  <c:v>4.5999999999999996</c:v>
                </c:pt>
                <c:pt idx="3" formatCode="General">
                  <c:v>2.9</c:v>
                </c:pt>
                <c:pt idx="4" formatCode="General">
                  <c:v>1.9000000000000001</c:v>
                </c:pt>
                <c:pt idx="5" formatCode="General">
                  <c:v>0.1</c:v>
                </c:pt>
              </c:numCache>
            </c:numRef>
          </c:val>
        </c:ser>
        <c:gapWidth val="35"/>
        <c:gapDepth val="115"/>
        <c:shape val="box"/>
        <c:axId val="145840000"/>
        <c:axId val="145883520"/>
        <c:axId val="0"/>
      </c:bar3DChart>
      <c:catAx>
        <c:axId val="145840000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lang="nb-NO"/>
            </a:pPr>
            <a:endParaRPr lang="en-US"/>
          </a:p>
        </c:txPr>
        <c:crossAx val="145883520"/>
        <c:crosses val="autoZero"/>
        <c:auto val="1"/>
        <c:lblAlgn val="ctr"/>
        <c:lblOffset val="100"/>
      </c:catAx>
      <c:valAx>
        <c:axId val="145883520"/>
        <c:scaling>
          <c:orientation val="minMax"/>
        </c:scaling>
        <c:axPos val="l"/>
        <c:majorGridlines/>
        <c:numFmt formatCode="General" sourceLinked="1"/>
        <c:tickLblPos val="nextTo"/>
        <c:txPr>
          <a:bodyPr/>
          <a:lstStyle/>
          <a:p>
            <a:pPr>
              <a:defRPr lang="nb-NO"/>
            </a:pPr>
            <a:endParaRPr lang="en-US"/>
          </a:p>
        </c:txPr>
        <c:crossAx val="145840000"/>
        <c:crosses val="autoZero"/>
        <c:crossBetween val="between"/>
      </c:valAx>
      <c:spPr>
        <a:noFill/>
        <a:ln w="28675">
          <a:noFill/>
        </a:ln>
      </c:spPr>
    </c:plotArea>
    <c:plotVisOnly val="1"/>
    <c:dispBlanksAs val="gap"/>
  </c:chart>
  <c:externalData r:id="rId1"/>
  <c:userShapes r:id="rId2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GB"/>
  <c:chart>
    <c:autoTitleDeleted val="1"/>
    <c:view3D>
      <c:depthPercent val="100"/>
      <c:rAngAx val="1"/>
    </c:view3D>
    <c:plotArea>
      <c:layout>
        <c:manualLayout>
          <c:layoutTarget val="inner"/>
          <c:xMode val="edge"/>
          <c:yMode val="edge"/>
          <c:x val="4.9926578560939787E-2"/>
          <c:y val="9.5144563524556122E-2"/>
          <c:w val="0.77386196769456705"/>
          <c:h val="0.80612913625129234"/>
        </c:manualLayout>
      </c:layout>
      <c:bar3DChart>
        <c:barDir val="col"/>
        <c:grouping val="stacked"/>
        <c:gapWidth val="35"/>
        <c:gapDepth val="115"/>
        <c:shape val="box"/>
        <c:axId val="146273408"/>
        <c:axId val="146275328"/>
        <c:axId val="0"/>
      </c:bar3DChart>
      <c:catAx>
        <c:axId val="146273408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lang="nb-NO"/>
            </a:pPr>
            <a:endParaRPr lang="en-US"/>
          </a:p>
        </c:txPr>
        <c:crossAx val="146275328"/>
        <c:crosses val="autoZero"/>
        <c:auto val="1"/>
        <c:lblAlgn val="ctr"/>
        <c:lblOffset val="100"/>
      </c:catAx>
      <c:valAx>
        <c:axId val="146275328"/>
        <c:scaling>
          <c:orientation val="minMax"/>
        </c:scaling>
        <c:delete val="1"/>
        <c:axPos val="l"/>
        <c:numFmt formatCode="General" sourceLinked="1"/>
        <c:tickLblPos val="nextTo"/>
        <c:crossAx val="146273408"/>
        <c:crosses val="autoZero"/>
        <c:crossBetween val="between"/>
      </c:valAx>
      <c:spPr>
        <a:noFill/>
        <a:ln w="27516">
          <a:noFill/>
        </a:ln>
      </c:spPr>
    </c:plotArea>
    <c:plotVisOnly val="1"/>
    <c:dispBlanksAs val="gap"/>
  </c:chart>
  <c:externalData r:id="rId1"/>
  <c:userShapes r:id="rId2"/>
</c:chartSpace>
</file>

<file path=ppt/drawing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36.png"/></Relationships>
</file>

<file path=ppt/drawing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37.png"/></Relationships>
</file>

<file path=ppt/drawings/_rels/drawing3.xml.rels><?xml version="1.0" encoding="UTF-8" standalone="yes"?>
<Relationships xmlns="http://schemas.openxmlformats.org/package/2006/relationships"><Relationship Id="rId1" Type="http://schemas.openxmlformats.org/officeDocument/2006/relationships/image" Target="../media/image37.png"/></Relationships>
</file>

<file path=ppt/drawings/_rels/drawing4.xml.rels><?xml version="1.0" encoding="UTF-8" standalone="yes"?>
<Relationships xmlns="http://schemas.openxmlformats.org/package/2006/relationships"><Relationship Id="rId1" Type="http://schemas.openxmlformats.org/officeDocument/2006/relationships/image" Target="../media/image37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</cdr:x>
      <cdr:y>0</cdr:y>
    </cdr:from>
    <cdr:to>
      <cdr:x>0.83106</cdr:x>
      <cdr:y>0.89939</cdr:y>
    </cdr:to>
    <cdr:pic>
      <cdr:nvPicPr>
        <cdr:cNvPr id="2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0" y="0"/>
          <a:ext cx="5876191" cy="3466667"/>
        </a:xfrm>
        <a:prstGeom xmlns:a="http://schemas.openxmlformats.org/drawingml/2006/main" prst="rect">
          <a:avLst/>
        </a:prstGeom>
      </cdr:spPr>
    </cdr:pic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</cdr:x>
      <cdr:y>0</cdr:y>
    </cdr:from>
    <cdr:to>
      <cdr:x>0.89828</cdr:x>
      <cdr:y>1</cdr:y>
    </cdr:to>
    <cdr:pic>
      <cdr:nvPicPr>
        <cdr:cNvPr id="3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0" y="0"/>
          <a:ext cx="6400000" cy="3628572"/>
        </a:xfrm>
        <a:prstGeom xmlns:a="http://schemas.openxmlformats.org/drawingml/2006/main" prst="rect">
          <a:avLst/>
        </a:prstGeom>
      </cdr:spPr>
    </cdr:pic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0.0015</cdr:x>
      <cdr:y>0</cdr:y>
    </cdr:from>
    <cdr:to>
      <cdr:x>0.89298</cdr:x>
      <cdr:y>1</cdr:y>
    </cdr:to>
    <cdr:pic>
      <cdr:nvPicPr>
        <cdr:cNvPr id="4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11086" y="0"/>
          <a:ext cx="6572296" cy="2887662"/>
        </a:xfrm>
        <a:prstGeom xmlns:a="http://schemas.openxmlformats.org/drawingml/2006/main" prst="rect">
          <a:avLst/>
        </a:prstGeom>
      </cdr:spPr>
    </cdr:pic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0.01271</cdr:x>
      <cdr:y>0</cdr:y>
    </cdr:from>
    <cdr:to>
      <cdr:x>0.88119</cdr:x>
      <cdr:y>1</cdr:y>
    </cdr:to>
    <cdr:pic>
      <cdr:nvPicPr>
        <cdr:cNvPr id="4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93636" y="245212"/>
          <a:ext cx="6400000" cy="3530600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0.10965</cdr:x>
      <cdr:y>0.81811</cdr:y>
    </cdr:from>
    <cdr:to>
      <cdr:x>0.8561</cdr:x>
      <cdr:y>0.83315</cdr:y>
    </cdr:to>
    <cdr:sp macro="" textlink="">
      <cdr:nvSpPr>
        <cdr:cNvPr id="3" name="Rett linje 2"/>
        <cdr:cNvSpPr/>
      </cdr:nvSpPr>
      <cdr:spPr>
        <a:xfrm xmlns:a="http://schemas.openxmlformats.org/drawingml/2006/main" flipV="1">
          <a:off x="808016" y="2888418"/>
          <a:ext cx="5500726" cy="53100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rgbClr val="FF0000"/>
          </a:solidFill>
        </a:ln>
      </cdr:spPr>
      <cdr:style>
        <a:lnRef xmlns:a="http://schemas.openxmlformats.org/drawingml/2006/main" idx="3">
          <a:schemeClr val="accent2"/>
        </a:lnRef>
        <a:fillRef xmlns:a="http://schemas.openxmlformats.org/drawingml/2006/main" idx="0">
          <a:schemeClr val="accent2"/>
        </a:fillRef>
        <a:effectRef xmlns:a="http://schemas.openxmlformats.org/drawingml/2006/main" idx="2">
          <a:schemeClr val="accent2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endParaRPr lang="nb-NO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5018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="" xmlns:a14="http://schemas.microsoft.com/office/drawing/2010/main" val="1"/>
            </a:ext>
          </a:extLst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b-NO" noProof="0" smtClean="0"/>
              <a:t>Klikk for å redigere tekststiler i malen</a:t>
            </a:r>
          </a:p>
          <a:p>
            <a:pPr lvl="1"/>
            <a:r>
              <a:rPr lang="nb-NO" noProof="0" smtClean="0"/>
              <a:t>Andre nivå</a:t>
            </a:r>
          </a:p>
          <a:p>
            <a:pPr lvl="2"/>
            <a:r>
              <a:rPr lang="nb-NO" noProof="0" smtClean="0"/>
              <a:t>Tredje nivå</a:t>
            </a:r>
          </a:p>
          <a:p>
            <a:pPr lvl="3"/>
            <a:r>
              <a:rPr lang="nb-NO" noProof="0" smtClean="0"/>
              <a:t>Fjerde nivå</a:t>
            </a:r>
          </a:p>
          <a:p>
            <a:pPr lvl="4"/>
            <a:r>
              <a:rPr lang="nb-NO" noProof="0" smtClean="0"/>
              <a:t>Femte nivå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CB7F22C7-534C-42CD-8447-D81EE1EA92A6}" type="slidenum">
              <a:rPr lang="nb-NO"/>
              <a:pPr>
                <a:defRPr/>
              </a:pPr>
              <a:t>‹#›</a:t>
            </a:fld>
            <a:endParaRPr lang="nb-NO"/>
          </a:p>
        </p:txBody>
      </p:sp>
    </p:spTree>
    <p:extLst>
      <p:ext uri="{BB962C8B-B14F-4D97-AF65-F5344CB8AC3E}">
        <p14:creationId xmlns="" xmlns:p14="http://schemas.microsoft.com/office/powerpoint/2010/main" val="412404047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icero.uio.no/webnews/index.aspx?id=11304&amp;lang=no" TargetMode="External"/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met.no/?module=Articles;action=Article.publicShow;ID=7576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93B26425-C1A2-44B0-9042-BA443E1CC9B3}" type="slidenum">
              <a:rPr lang="nb-NO" smtClean="0"/>
              <a:pPr eaLnBrk="1" hangingPunct="1"/>
              <a:t>1</a:t>
            </a:fld>
            <a:endParaRPr lang="nb-NO" smtClean="0"/>
          </a:p>
        </p:txBody>
      </p:sp>
      <p:sp>
        <p:nvSpPr>
          <p:cNvPr id="51203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defTabSz="9128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9128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9128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9128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9128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fld id="{85A54B65-EF32-47A3-B0EF-7837D0F7BC80}" type="slidenum">
              <a:rPr lang="nb-NO" sz="1200"/>
              <a:pPr algn="r" eaLnBrk="1" hangingPunct="1"/>
              <a:t>1</a:t>
            </a:fld>
            <a:endParaRPr lang="nb-NO" sz="1200"/>
          </a:p>
        </p:txBody>
      </p:sp>
      <p:sp>
        <p:nvSpPr>
          <p:cNvPr id="5120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>
              <a:lnSpc>
                <a:spcPct val="96000"/>
              </a:lnSpc>
              <a:spcBef>
                <a:spcPct val="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Välkommen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till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klimattoppmöte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i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skolan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!</a:t>
            </a:r>
            <a:endParaRPr lang="en-GB" sz="1200" kern="1200" dirty="0">
              <a:solidFill>
                <a:schemeClr val="tx1"/>
              </a:solidFill>
              <a:latin typeface="Arial" charset="0"/>
              <a:ea typeface="+mn-ea"/>
              <a:cs typeface="+mn-ea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772DF68A-1EA3-4CF3-AED5-FCF9F955235D}" type="slidenum">
              <a:rPr lang="nb-NO" smtClean="0"/>
              <a:pPr eaLnBrk="1" hangingPunct="1"/>
              <a:t>10</a:t>
            </a:fld>
            <a:endParaRPr lang="nb-NO" smtClean="0"/>
          </a:p>
        </p:txBody>
      </p:sp>
      <p:sp>
        <p:nvSpPr>
          <p:cNvPr id="60419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defTabSz="9128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9128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9128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9128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9128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fld id="{B8B4FF14-9D22-487A-AC11-674BE2EBD659}" type="slidenum">
              <a:rPr lang="nb-NO" sz="1200"/>
              <a:pPr algn="r" eaLnBrk="1" hangingPunct="1"/>
              <a:t>10</a:t>
            </a:fld>
            <a:endParaRPr lang="nb-NO" sz="1200"/>
          </a:p>
        </p:txBody>
      </p:sp>
      <p:sp>
        <p:nvSpPr>
          <p:cNvPr id="6042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>
              <a:lnSpc>
                <a:spcPct val="96000"/>
              </a:lnSpc>
              <a:spcBef>
                <a:spcPct val="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Utvecklingsländer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är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de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fattigaste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länderna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med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låg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levnadsstandard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.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Dessa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länder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bidrar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med en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mycket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liten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del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av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de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globala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utstläppen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av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växthusgaser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.</a:t>
            </a:r>
          </a:p>
          <a:p>
            <a:pPr eaLnBrk="1" hangingPunct="1">
              <a:lnSpc>
                <a:spcPct val="96000"/>
              </a:lnSpc>
              <a:spcBef>
                <a:spcPct val="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GB" sz="1200" kern="1200" dirty="0" smtClean="0">
              <a:solidFill>
                <a:schemeClr val="tx1"/>
              </a:solidFill>
              <a:latin typeface="Arial" charset="0"/>
              <a:ea typeface="+mn-ea"/>
              <a:cs typeface="+mn-ea" charset="0"/>
            </a:endParaRPr>
          </a:p>
          <a:p>
            <a:pPr eaLnBrk="1" hangingPunct="1">
              <a:lnSpc>
                <a:spcPct val="96000"/>
              </a:lnSpc>
              <a:spcBef>
                <a:spcPct val="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De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är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ofta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utsatta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för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naturkatastrofer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och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klimatförändringar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påverkar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dem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därför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direkt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.</a:t>
            </a:r>
          </a:p>
          <a:p>
            <a:pPr eaLnBrk="1" hangingPunct="1">
              <a:lnSpc>
                <a:spcPct val="96000"/>
              </a:lnSpc>
              <a:spcBef>
                <a:spcPct val="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GB" sz="1200" kern="1200" dirty="0" smtClean="0">
              <a:solidFill>
                <a:schemeClr val="tx1"/>
              </a:solidFill>
              <a:latin typeface="Arial" charset="0"/>
              <a:ea typeface="+mn-ea"/>
              <a:cs typeface="+mn-ea" charset="0"/>
            </a:endParaRPr>
          </a:p>
          <a:p>
            <a:pPr eaLnBrk="1" hangingPunct="1">
              <a:lnSpc>
                <a:spcPct val="96000"/>
              </a:lnSpc>
              <a:spcBef>
                <a:spcPct val="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På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Klimattoppmöte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i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skolan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deltar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:</a:t>
            </a:r>
          </a:p>
          <a:p>
            <a:pPr eaLnBrk="1" hangingPunct="1">
              <a:lnSpc>
                <a:spcPct val="96000"/>
              </a:lnSpc>
              <a:spcBef>
                <a:spcPct val="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GB" sz="1200" kern="1200" dirty="0" smtClean="0">
              <a:solidFill>
                <a:schemeClr val="tx1"/>
              </a:solidFill>
              <a:latin typeface="Arial" charset="0"/>
              <a:ea typeface="+mn-ea"/>
              <a:cs typeface="+mn-ea" charset="0"/>
            </a:endParaRPr>
          </a:p>
          <a:p>
            <a:pPr eaLnBrk="1" hangingPunct="1">
              <a:lnSpc>
                <a:spcPct val="96000"/>
              </a:lnSpc>
              <a:spcBef>
                <a:spcPct val="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1200" i="1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Maldiverna</a:t>
            </a:r>
            <a:r>
              <a:rPr lang="en-GB" sz="1200" i="1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,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som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är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en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fattig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ö-stat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som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riskerar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att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försvinna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i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havet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.</a:t>
            </a:r>
          </a:p>
          <a:p>
            <a:pPr eaLnBrk="1" hangingPunct="1">
              <a:lnSpc>
                <a:spcPct val="96000"/>
              </a:lnSpc>
              <a:spcBef>
                <a:spcPct val="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GB" sz="1200" kern="1200" dirty="0" smtClean="0">
              <a:solidFill>
                <a:schemeClr val="tx1"/>
              </a:solidFill>
              <a:latin typeface="Arial" charset="0"/>
              <a:ea typeface="+mn-ea"/>
              <a:cs typeface="+mn-ea" charset="0"/>
            </a:endParaRPr>
          </a:p>
          <a:p>
            <a:pPr eaLnBrk="1" hangingPunct="1">
              <a:lnSpc>
                <a:spcPct val="96000"/>
              </a:lnSpc>
              <a:spcBef>
                <a:spcPct val="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1200" i="1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Moçambique</a:t>
            </a:r>
            <a:r>
              <a:rPr lang="en-GB" sz="1200" i="1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,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som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är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ett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fattigt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land med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låga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CO2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utsläpp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och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som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också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hotas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av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stigande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vattennivåer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i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havet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.</a:t>
            </a:r>
          </a:p>
          <a:p>
            <a:pPr eaLnBrk="1" hangingPunct="1">
              <a:lnSpc>
                <a:spcPct val="96000"/>
              </a:lnSpc>
              <a:spcBef>
                <a:spcPct val="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GB" sz="1200" kern="1200" dirty="0">
              <a:solidFill>
                <a:schemeClr val="tx1"/>
              </a:solidFill>
              <a:latin typeface="Arial" charset="0"/>
              <a:ea typeface="+mn-ea"/>
              <a:cs typeface="+mn-ea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2B937198-86AA-4603-87D0-28FC41895269}" type="slidenum">
              <a:rPr lang="nb-NO" smtClean="0"/>
              <a:pPr eaLnBrk="1" hangingPunct="1"/>
              <a:t>11</a:t>
            </a:fld>
            <a:endParaRPr lang="nb-NO" smtClean="0"/>
          </a:p>
        </p:txBody>
      </p:sp>
      <p:sp>
        <p:nvSpPr>
          <p:cNvPr id="61443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defTabSz="9128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9128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9128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9128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9128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fld id="{C2D0EEDF-C5F2-49B1-A188-83A8852D1597}" type="slidenum">
              <a:rPr lang="nb-NO" sz="1200"/>
              <a:pPr algn="r" eaLnBrk="1" hangingPunct="1"/>
              <a:t>11</a:t>
            </a:fld>
            <a:endParaRPr lang="nb-NO" sz="1200"/>
          </a:p>
        </p:txBody>
      </p:sp>
      <p:sp>
        <p:nvSpPr>
          <p:cNvPr id="6144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>
              <a:lnSpc>
                <a:spcPct val="96000"/>
              </a:lnSpc>
              <a:spcBef>
                <a:spcPct val="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Förutom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länder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deltar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också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organisationer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.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Organisationerna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har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inte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rösträtt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men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försöker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att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påverka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övriga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deltagare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till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att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rösta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i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linje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med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det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organisationen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står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för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.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På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Klimattoppmöte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i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skolan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deltar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.</a:t>
            </a:r>
          </a:p>
          <a:p>
            <a:pPr eaLnBrk="1" hangingPunct="1">
              <a:lnSpc>
                <a:spcPct val="96000"/>
              </a:lnSpc>
              <a:spcBef>
                <a:spcPct val="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GB" sz="1200" kern="1200" dirty="0" smtClean="0">
              <a:solidFill>
                <a:schemeClr val="tx1"/>
              </a:solidFill>
              <a:latin typeface="Arial" charset="0"/>
              <a:ea typeface="+mn-ea"/>
              <a:cs typeface="+mn-ea" charset="0"/>
            </a:endParaRPr>
          </a:p>
          <a:p>
            <a:pPr eaLnBrk="1" hangingPunct="1">
              <a:lnSpc>
                <a:spcPct val="96000"/>
              </a:lnSpc>
              <a:spcBef>
                <a:spcPct val="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1200" i="1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Greenpeace,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som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är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en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miljöorganisation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som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arbetar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för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att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bevara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miljön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,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och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...</a:t>
            </a:r>
          </a:p>
          <a:p>
            <a:pPr eaLnBrk="1" hangingPunct="1">
              <a:lnSpc>
                <a:spcPct val="96000"/>
              </a:lnSpc>
              <a:spcBef>
                <a:spcPct val="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1200" i="1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Oljeindustrin</a:t>
            </a:r>
            <a:r>
              <a:rPr lang="en-GB" sz="1200" i="1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,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som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representerer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oljebolag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som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till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exempel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Statoil, Hydro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och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Shell. </a:t>
            </a:r>
            <a:endParaRPr lang="en-GB" sz="1200" kern="1200" dirty="0">
              <a:solidFill>
                <a:schemeClr val="tx1"/>
              </a:solidFill>
              <a:latin typeface="Arial" charset="0"/>
              <a:ea typeface="+mn-ea"/>
              <a:cs typeface="+mn-ea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EAF8C91B-9014-4915-8C56-60DA3BE4058B}" type="slidenum">
              <a:rPr lang="nb-NO" smtClean="0"/>
              <a:pPr eaLnBrk="1" hangingPunct="1"/>
              <a:t>12</a:t>
            </a:fld>
            <a:endParaRPr lang="nb-NO" smtClean="0"/>
          </a:p>
        </p:txBody>
      </p:sp>
      <p:sp>
        <p:nvSpPr>
          <p:cNvPr id="62467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defTabSz="9128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9128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9128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9128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9128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fld id="{A794FF4C-FC9A-4B6D-BB27-CE55E0109BAB}" type="slidenum">
              <a:rPr lang="nb-NO" sz="1200"/>
              <a:pPr algn="r" eaLnBrk="1" hangingPunct="1"/>
              <a:t>12</a:t>
            </a:fld>
            <a:endParaRPr lang="nb-NO" sz="1200"/>
          </a:p>
        </p:txBody>
      </p:sp>
      <p:sp>
        <p:nvSpPr>
          <p:cNvPr id="6246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>
              <a:lnSpc>
                <a:spcPct val="96000"/>
              </a:lnSpc>
              <a:spcBef>
                <a:spcPct val="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FNs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generalsekreterare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hade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tyvärr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inte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möjlighet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att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delta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idag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, men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han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har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fått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en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väldigt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bra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vikarie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: Din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lärare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.</a:t>
            </a:r>
          </a:p>
          <a:p>
            <a:pPr eaLnBrk="1" hangingPunct="1">
              <a:lnSpc>
                <a:spcPct val="96000"/>
              </a:lnSpc>
              <a:spcBef>
                <a:spcPct val="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GB" sz="1200" kern="1200" dirty="0" smtClean="0">
              <a:solidFill>
                <a:schemeClr val="tx1"/>
              </a:solidFill>
              <a:latin typeface="Arial" charset="0"/>
              <a:ea typeface="+mn-ea"/>
              <a:cs typeface="+mn-ea" charset="0"/>
            </a:endParaRPr>
          </a:p>
          <a:p>
            <a:pPr eaLnBrk="1" hangingPunct="1">
              <a:lnSpc>
                <a:spcPct val="96000"/>
              </a:lnSpc>
              <a:spcBef>
                <a:spcPct val="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FNs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generalsekreteraer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leder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förhandlingen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under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Klimattoppmöte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i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skolan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.</a:t>
            </a:r>
            <a:endParaRPr lang="en-GB" sz="1200" kern="1200" dirty="0">
              <a:solidFill>
                <a:schemeClr val="tx1"/>
              </a:solidFill>
              <a:latin typeface="Arial" charset="0"/>
              <a:ea typeface="+mn-ea"/>
              <a:cs typeface="+mn-ea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D0A11FC2-5E1E-4345-B00C-60E6BD4BAACB}" type="slidenum">
              <a:rPr lang="nb-NO" smtClean="0"/>
              <a:pPr eaLnBrk="1" hangingPunct="1"/>
              <a:t>13</a:t>
            </a:fld>
            <a:endParaRPr lang="nb-NO" smtClean="0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>
              <a:lnSpc>
                <a:spcPct val="96000"/>
              </a:lnSpc>
              <a:spcBef>
                <a:spcPct val="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FN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står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för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"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Förenta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Nationerna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"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och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är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en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internationell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organisation med 192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medlemsländer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.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Det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är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genom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denna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organisation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som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världens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länder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möts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för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att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försöka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hitta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lösningar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på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klimatutmaningarna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.</a:t>
            </a:r>
          </a:p>
          <a:p>
            <a:pPr eaLnBrk="1" hangingPunct="1">
              <a:lnSpc>
                <a:spcPct val="96000"/>
              </a:lnSpc>
              <a:spcBef>
                <a:spcPct val="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GB" sz="1200" kern="1200" dirty="0" smtClean="0">
              <a:solidFill>
                <a:schemeClr val="tx1"/>
              </a:solidFill>
              <a:latin typeface="Arial" charset="0"/>
              <a:ea typeface="+mn-ea"/>
              <a:cs typeface="+mn-ea" charset="0"/>
            </a:endParaRPr>
          </a:p>
          <a:p>
            <a:pPr eaLnBrk="1" hangingPunct="1">
              <a:lnSpc>
                <a:spcPct val="96000"/>
              </a:lnSpc>
              <a:spcBef>
                <a:spcPct val="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Här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ser vi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på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kartan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var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länderna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ligger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som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är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representerade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här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idag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:</a:t>
            </a:r>
          </a:p>
          <a:p>
            <a:pPr eaLnBrk="1" hangingPunct="1">
              <a:lnSpc>
                <a:spcPct val="96000"/>
              </a:lnSpc>
              <a:spcBef>
                <a:spcPct val="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GB" sz="1200" kern="1200" dirty="0" smtClean="0">
              <a:solidFill>
                <a:schemeClr val="tx1"/>
              </a:solidFill>
              <a:latin typeface="Arial" charset="0"/>
              <a:ea typeface="+mn-ea"/>
              <a:cs typeface="+mn-ea" charset="0"/>
            </a:endParaRPr>
          </a:p>
          <a:p>
            <a:pPr eaLnBrk="1" hangingPunct="1">
              <a:lnSpc>
                <a:spcPct val="96000"/>
              </a:lnSpc>
              <a:spcBef>
                <a:spcPct val="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USA </a:t>
            </a:r>
          </a:p>
          <a:p>
            <a:pPr eaLnBrk="1" hangingPunct="1">
              <a:lnSpc>
                <a:spcPct val="96000"/>
              </a:lnSpc>
              <a:spcBef>
                <a:spcPct val="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Brasiien</a:t>
            </a:r>
            <a:endParaRPr lang="en-GB" sz="1200" kern="1200" dirty="0" smtClean="0">
              <a:solidFill>
                <a:schemeClr val="tx1"/>
              </a:solidFill>
              <a:latin typeface="Arial" charset="0"/>
              <a:ea typeface="+mn-ea"/>
              <a:cs typeface="+mn-ea" charset="0"/>
            </a:endParaRPr>
          </a:p>
          <a:p>
            <a:pPr eaLnBrk="1" hangingPunct="1">
              <a:lnSpc>
                <a:spcPct val="96000"/>
              </a:lnSpc>
              <a:spcBef>
                <a:spcPct val="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Sverige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</a:p>
          <a:p>
            <a:pPr eaLnBrk="1" hangingPunct="1">
              <a:lnSpc>
                <a:spcPct val="96000"/>
              </a:lnSpc>
              <a:spcBef>
                <a:spcPct val="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Moçambique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</a:p>
          <a:p>
            <a:pPr eaLnBrk="1" hangingPunct="1">
              <a:lnSpc>
                <a:spcPct val="96000"/>
              </a:lnSpc>
              <a:spcBef>
                <a:spcPct val="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Maldiverna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,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som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är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en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liten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ö-stat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i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Asien</a:t>
            </a:r>
            <a:endParaRPr lang="en-GB" sz="1200" kern="1200" dirty="0" smtClean="0">
              <a:solidFill>
                <a:schemeClr val="tx1"/>
              </a:solidFill>
              <a:latin typeface="Arial" charset="0"/>
              <a:ea typeface="+mn-ea"/>
              <a:cs typeface="+mn-ea" charset="0"/>
            </a:endParaRPr>
          </a:p>
          <a:p>
            <a:pPr eaLnBrk="1" hangingPunct="1">
              <a:lnSpc>
                <a:spcPct val="96000"/>
              </a:lnSpc>
              <a:spcBef>
                <a:spcPct val="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Kina</a:t>
            </a:r>
            <a:endParaRPr lang="en-GB" sz="1200" kern="1200" dirty="0">
              <a:solidFill>
                <a:schemeClr val="tx1"/>
              </a:solidFill>
              <a:latin typeface="Arial" charset="0"/>
              <a:ea typeface="+mn-ea"/>
              <a:cs typeface="+mn-ea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EF4E478F-C49A-4552-92B7-BDC981CECD42}" type="slidenum">
              <a:rPr lang="nb-NO" smtClean="0"/>
              <a:pPr eaLnBrk="1" hangingPunct="1"/>
              <a:t>14</a:t>
            </a:fld>
            <a:endParaRPr lang="nb-NO" smtClean="0"/>
          </a:p>
        </p:txBody>
      </p:sp>
      <p:sp>
        <p:nvSpPr>
          <p:cNvPr id="64515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defTabSz="9128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9128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9128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9128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9128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fld id="{9B306F66-130E-4833-9A2A-A510233A98A4}" type="slidenum">
              <a:rPr lang="nb-NO" sz="1200"/>
              <a:pPr algn="r" eaLnBrk="1" hangingPunct="1"/>
              <a:t>14</a:t>
            </a:fld>
            <a:endParaRPr lang="nb-NO" sz="1200"/>
          </a:p>
        </p:txBody>
      </p:sp>
      <p:sp>
        <p:nvSpPr>
          <p:cNvPr id="6451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7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>
              <a:lnSpc>
                <a:spcPct val="96000"/>
              </a:lnSpc>
              <a:spcBef>
                <a:spcPct val="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Innan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vi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börjar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-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vad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är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egentligen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global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uppvärmning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?</a:t>
            </a:r>
          </a:p>
          <a:p>
            <a:pPr eaLnBrk="1" hangingPunct="1">
              <a:lnSpc>
                <a:spcPct val="96000"/>
              </a:lnSpc>
              <a:spcBef>
                <a:spcPct val="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GB" sz="1200" kern="1200" dirty="0">
              <a:solidFill>
                <a:schemeClr val="tx1"/>
              </a:solidFill>
              <a:latin typeface="Arial" charset="0"/>
              <a:ea typeface="+mn-ea"/>
              <a:cs typeface="+mn-ea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03B14429-2ABE-4B30-98F4-94E2C27CB3C0}" type="slidenum">
              <a:rPr lang="nb-NO" smtClean="0"/>
              <a:pPr eaLnBrk="1" hangingPunct="1"/>
              <a:t>15</a:t>
            </a:fld>
            <a:endParaRPr lang="nb-NO" smtClean="0"/>
          </a:p>
        </p:txBody>
      </p:sp>
      <p:sp>
        <p:nvSpPr>
          <p:cNvPr id="65539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defTabSz="9128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9128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9128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9128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9128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fld id="{5A1F9C6B-D741-47E6-ACB3-4B1923CB8718}" type="slidenum">
              <a:rPr lang="nb-NO" sz="1200"/>
              <a:pPr algn="r" eaLnBrk="1" hangingPunct="1"/>
              <a:t>15</a:t>
            </a:fld>
            <a:endParaRPr lang="nb-NO" sz="1200"/>
          </a:p>
        </p:txBody>
      </p:sp>
      <p:sp>
        <p:nvSpPr>
          <p:cNvPr id="6554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>
              <a:lnSpc>
                <a:spcPct val="96000"/>
              </a:lnSpc>
              <a:spcBef>
                <a:spcPct val="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1200" kern="1200" dirty="0" err="1" smtClean="0">
                <a:solidFill>
                  <a:srgbClr val="000000"/>
                </a:solidFill>
                <a:latin typeface="Arial" charset="0"/>
                <a:ea typeface="+mn-ea"/>
                <a:cs typeface="+mn-ea" charset="0"/>
              </a:rPr>
              <a:t>Växthuseffekten</a:t>
            </a:r>
            <a:r>
              <a:rPr lang="en-GB" sz="1200" kern="1200" dirty="0" smtClean="0">
                <a:solidFill>
                  <a:srgbClr val="000000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rgbClr val="000000"/>
                </a:solidFill>
                <a:latin typeface="Arial" charset="0"/>
                <a:ea typeface="+mn-ea"/>
                <a:cs typeface="+mn-ea" charset="0"/>
              </a:rPr>
              <a:t>är</a:t>
            </a:r>
            <a:r>
              <a:rPr lang="en-GB" sz="1200" kern="1200" dirty="0" smtClean="0">
                <a:solidFill>
                  <a:srgbClr val="000000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rgbClr val="000000"/>
                </a:solidFill>
                <a:latin typeface="Arial" charset="0"/>
                <a:ea typeface="+mn-ea"/>
                <a:cs typeface="+mn-ea" charset="0"/>
              </a:rPr>
              <a:t>ett</a:t>
            </a:r>
            <a:r>
              <a:rPr lang="en-GB" sz="1200" kern="1200" dirty="0" smtClean="0">
                <a:solidFill>
                  <a:srgbClr val="000000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rgbClr val="000000"/>
                </a:solidFill>
                <a:latin typeface="Arial" charset="0"/>
                <a:ea typeface="+mn-ea"/>
                <a:cs typeface="+mn-ea" charset="0"/>
              </a:rPr>
              <a:t>naturligt</a:t>
            </a:r>
            <a:r>
              <a:rPr lang="en-GB" sz="1200" kern="1200" dirty="0" smtClean="0">
                <a:solidFill>
                  <a:srgbClr val="000000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rgbClr val="000000"/>
                </a:solidFill>
                <a:latin typeface="Arial" charset="0"/>
                <a:ea typeface="+mn-ea"/>
                <a:cs typeface="+mn-ea" charset="0"/>
              </a:rPr>
              <a:t>fenomen</a:t>
            </a:r>
            <a:r>
              <a:rPr lang="en-GB" sz="1200" kern="1200" dirty="0" smtClean="0">
                <a:solidFill>
                  <a:srgbClr val="000000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rgbClr val="000000"/>
                </a:solidFill>
                <a:latin typeface="Arial" charset="0"/>
                <a:ea typeface="+mn-ea"/>
                <a:cs typeface="+mn-ea" charset="0"/>
              </a:rPr>
              <a:t>som</a:t>
            </a:r>
            <a:r>
              <a:rPr lang="en-GB" sz="1200" kern="1200" dirty="0" smtClean="0">
                <a:solidFill>
                  <a:srgbClr val="000000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rgbClr val="000000"/>
                </a:solidFill>
                <a:latin typeface="Arial" charset="0"/>
                <a:ea typeface="+mn-ea"/>
                <a:cs typeface="+mn-ea" charset="0"/>
              </a:rPr>
              <a:t>hjälper</a:t>
            </a:r>
            <a:r>
              <a:rPr lang="en-GB" sz="1200" kern="1200" dirty="0" smtClean="0">
                <a:solidFill>
                  <a:srgbClr val="000000"/>
                </a:solidFill>
                <a:latin typeface="Arial" charset="0"/>
                <a:ea typeface="+mn-ea"/>
                <a:cs typeface="+mn-ea" charset="0"/>
              </a:rPr>
              <a:t> till </a:t>
            </a:r>
            <a:r>
              <a:rPr lang="en-GB" sz="1200" kern="1200" dirty="0" err="1" smtClean="0">
                <a:solidFill>
                  <a:srgbClr val="000000"/>
                </a:solidFill>
                <a:latin typeface="Arial" charset="0"/>
                <a:ea typeface="+mn-ea"/>
                <a:cs typeface="+mn-ea" charset="0"/>
              </a:rPr>
              <a:t>att</a:t>
            </a:r>
            <a:r>
              <a:rPr lang="en-GB" sz="1200" kern="1200" dirty="0" smtClean="0">
                <a:solidFill>
                  <a:srgbClr val="000000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rgbClr val="000000"/>
                </a:solidFill>
                <a:latin typeface="Arial" charset="0"/>
                <a:ea typeface="+mn-ea"/>
                <a:cs typeface="+mn-ea" charset="0"/>
              </a:rPr>
              <a:t>reglera</a:t>
            </a:r>
            <a:r>
              <a:rPr lang="en-GB" sz="1200" kern="1200" dirty="0" smtClean="0">
                <a:solidFill>
                  <a:srgbClr val="000000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rgbClr val="000000"/>
                </a:solidFill>
                <a:latin typeface="Arial" charset="0"/>
                <a:ea typeface="+mn-ea"/>
                <a:cs typeface="+mn-ea" charset="0"/>
              </a:rPr>
              <a:t>jordens</a:t>
            </a:r>
            <a:r>
              <a:rPr lang="en-GB" sz="1200" kern="1200" dirty="0" smtClean="0">
                <a:solidFill>
                  <a:srgbClr val="000000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rgbClr val="000000"/>
                </a:solidFill>
                <a:latin typeface="Arial" charset="0"/>
                <a:ea typeface="+mn-ea"/>
                <a:cs typeface="+mn-ea" charset="0"/>
              </a:rPr>
              <a:t>temperatur</a:t>
            </a:r>
            <a:r>
              <a:rPr lang="en-GB" sz="1200" kern="1200" dirty="0" smtClean="0">
                <a:solidFill>
                  <a:srgbClr val="000000"/>
                </a:solidFill>
                <a:latin typeface="Arial" charset="0"/>
                <a:ea typeface="+mn-ea"/>
                <a:cs typeface="+mn-ea" charset="0"/>
              </a:rPr>
              <a:t>.  </a:t>
            </a:r>
          </a:p>
          <a:p>
            <a:pPr eaLnBrk="1" hangingPunct="1">
              <a:lnSpc>
                <a:spcPct val="96000"/>
              </a:lnSpc>
              <a:spcBef>
                <a:spcPct val="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GB" sz="1200" kern="1200" dirty="0" smtClean="0">
              <a:solidFill>
                <a:srgbClr val="000000"/>
              </a:solidFill>
              <a:latin typeface="Arial" charset="0"/>
              <a:ea typeface="+mn-ea"/>
              <a:cs typeface="+mn-ea" charset="0"/>
            </a:endParaRPr>
          </a:p>
          <a:p>
            <a:pPr eaLnBrk="1" hangingPunct="1">
              <a:lnSpc>
                <a:spcPct val="96000"/>
              </a:lnSpc>
              <a:spcBef>
                <a:spcPct val="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1200" kern="1200" dirty="0" err="1" smtClean="0">
                <a:solidFill>
                  <a:srgbClr val="000000"/>
                </a:solidFill>
                <a:latin typeface="Arial" charset="0"/>
                <a:ea typeface="+mn-ea"/>
                <a:cs typeface="+mn-ea" charset="0"/>
              </a:rPr>
              <a:t>Jordens</a:t>
            </a:r>
            <a:r>
              <a:rPr lang="en-GB" sz="1200" kern="1200" dirty="0" smtClean="0">
                <a:solidFill>
                  <a:srgbClr val="000000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rgbClr val="000000"/>
                </a:solidFill>
                <a:latin typeface="Arial" charset="0"/>
                <a:ea typeface="+mn-ea"/>
                <a:cs typeface="+mn-ea" charset="0"/>
              </a:rPr>
              <a:t>temperatur</a:t>
            </a:r>
            <a:r>
              <a:rPr lang="en-GB" sz="1200" kern="1200" dirty="0" smtClean="0">
                <a:solidFill>
                  <a:srgbClr val="000000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rgbClr val="000000"/>
                </a:solidFill>
                <a:latin typeface="Arial" charset="0"/>
                <a:ea typeface="+mn-ea"/>
                <a:cs typeface="+mn-ea" charset="0"/>
              </a:rPr>
              <a:t>beror</a:t>
            </a:r>
            <a:r>
              <a:rPr lang="en-GB" sz="1200" kern="1200" dirty="0" smtClean="0">
                <a:solidFill>
                  <a:srgbClr val="000000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rgbClr val="000000"/>
                </a:solidFill>
                <a:latin typeface="Arial" charset="0"/>
                <a:ea typeface="+mn-ea"/>
                <a:cs typeface="+mn-ea" charset="0"/>
              </a:rPr>
              <a:t>på</a:t>
            </a:r>
            <a:r>
              <a:rPr lang="en-GB" sz="1200" kern="1200" dirty="0" smtClean="0">
                <a:solidFill>
                  <a:srgbClr val="000000"/>
                </a:solidFill>
                <a:latin typeface="Arial" charset="0"/>
                <a:ea typeface="+mn-ea"/>
                <a:cs typeface="+mn-ea" charset="0"/>
              </a:rPr>
              <a:t> en </a:t>
            </a:r>
            <a:r>
              <a:rPr lang="en-GB" sz="1200" kern="1200" dirty="0" err="1" smtClean="0">
                <a:solidFill>
                  <a:srgbClr val="000000"/>
                </a:solidFill>
                <a:latin typeface="Arial" charset="0"/>
                <a:ea typeface="+mn-ea"/>
                <a:cs typeface="+mn-ea" charset="0"/>
              </a:rPr>
              <a:t>balans</a:t>
            </a:r>
            <a:r>
              <a:rPr lang="en-GB" sz="1200" kern="1200" dirty="0" smtClean="0">
                <a:solidFill>
                  <a:srgbClr val="000000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rgbClr val="000000"/>
                </a:solidFill>
                <a:latin typeface="Arial" charset="0"/>
                <a:ea typeface="+mn-ea"/>
                <a:cs typeface="+mn-ea" charset="0"/>
              </a:rPr>
              <a:t>mellan</a:t>
            </a:r>
            <a:r>
              <a:rPr lang="en-GB" sz="1200" kern="1200" dirty="0" smtClean="0">
                <a:solidFill>
                  <a:srgbClr val="000000"/>
                </a:solidFill>
                <a:latin typeface="Arial" charset="0"/>
                <a:ea typeface="+mn-ea"/>
                <a:cs typeface="+mn-ea" charset="0"/>
              </a:rPr>
              <a:t> den </a:t>
            </a:r>
            <a:r>
              <a:rPr lang="en-GB" sz="1200" kern="1200" dirty="0" err="1" smtClean="0">
                <a:solidFill>
                  <a:srgbClr val="000000"/>
                </a:solidFill>
                <a:latin typeface="Arial" charset="0"/>
                <a:ea typeface="+mn-ea"/>
                <a:cs typeface="+mn-ea" charset="0"/>
              </a:rPr>
              <a:t>energi</a:t>
            </a:r>
            <a:r>
              <a:rPr lang="en-GB" sz="1200" kern="1200" dirty="0" smtClean="0">
                <a:solidFill>
                  <a:srgbClr val="000000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rgbClr val="000000"/>
                </a:solidFill>
                <a:latin typeface="Arial" charset="0"/>
                <a:ea typeface="+mn-ea"/>
                <a:cs typeface="+mn-ea" charset="0"/>
              </a:rPr>
              <a:t>som</a:t>
            </a:r>
            <a:r>
              <a:rPr lang="en-GB" sz="1200" kern="1200" dirty="0" smtClean="0">
                <a:solidFill>
                  <a:srgbClr val="000000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rgbClr val="000000"/>
                </a:solidFill>
                <a:latin typeface="Arial" charset="0"/>
                <a:ea typeface="+mn-ea"/>
                <a:cs typeface="+mn-ea" charset="0"/>
              </a:rPr>
              <a:t>kommer</a:t>
            </a:r>
            <a:r>
              <a:rPr lang="en-GB" sz="1200" kern="1200" dirty="0" smtClean="0">
                <a:solidFill>
                  <a:srgbClr val="000000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rgbClr val="000000"/>
                </a:solidFill>
                <a:latin typeface="Arial" charset="0"/>
                <a:ea typeface="+mn-ea"/>
                <a:cs typeface="+mn-ea" charset="0"/>
              </a:rPr>
              <a:t>från</a:t>
            </a:r>
            <a:r>
              <a:rPr lang="en-GB" sz="1200" kern="1200" dirty="0" smtClean="0">
                <a:solidFill>
                  <a:srgbClr val="000000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rgbClr val="000000"/>
                </a:solidFill>
                <a:latin typeface="Arial" charset="0"/>
                <a:ea typeface="+mn-ea"/>
                <a:cs typeface="+mn-ea" charset="0"/>
              </a:rPr>
              <a:t>solen</a:t>
            </a:r>
            <a:r>
              <a:rPr lang="en-GB" sz="1200" kern="1200" dirty="0" smtClean="0">
                <a:solidFill>
                  <a:srgbClr val="000000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rgbClr val="000000"/>
                </a:solidFill>
                <a:latin typeface="Arial" charset="0"/>
                <a:ea typeface="+mn-ea"/>
                <a:cs typeface="+mn-ea" charset="0"/>
              </a:rPr>
              <a:t>och</a:t>
            </a:r>
            <a:r>
              <a:rPr lang="en-GB" sz="1200" kern="1200" dirty="0" smtClean="0">
                <a:solidFill>
                  <a:srgbClr val="000000"/>
                </a:solidFill>
                <a:latin typeface="Arial" charset="0"/>
                <a:ea typeface="+mn-ea"/>
                <a:cs typeface="+mn-ea" charset="0"/>
              </a:rPr>
              <a:t> den </a:t>
            </a:r>
            <a:r>
              <a:rPr lang="en-GB" sz="1200" kern="1200" dirty="0" err="1" smtClean="0">
                <a:solidFill>
                  <a:srgbClr val="000000"/>
                </a:solidFill>
                <a:latin typeface="Arial" charset="0"/>
                <a:ea typeface="+mn-ea"/>
                <a:cs typeface="+mn-ea" charset="0"/>
              </a:rPr>
              <a:t>energi</a:t>
            </a:r>
            <a:r>
              <a:rPr lang="en-GB" sz="1200" kern="1200" dirty="0" smtClean="0">
                <a:solidFill>
                  <a:srgbClr val="000000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rgbClr val="000000"/>
                </a:solidFill>
                <a:latin typeface="Arial" charset="0"/>
                <a:ea typeface="+mn-ea"/>
                <a:cs typeface="+mn-ea" charset="0"/>
              </a:rPr>
              <a:t>som</a:t>
            </a:r>
            <a:r>
              <a:rPr lang="en-GB" sz="1200" kern="1200" dirty="0" smtClean="0">
                <a:solidFill>
                  <a:srgbClr val="000000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rgbClr val="000000"/>
                </a:solidFill>
                <a:latin typeface="Arial" charset="0"/>
                <a:ea typeface="+mn-ea"/>
                <a:cs typeface="+mn-ea" charset="0"/>
              </a:rPr>
              <a:t>strålar</a:t>
            </a:r>
            <a:r>
              <a:rPr lang="en-GB" sz="1200" kern="1200" dirty="0" smtClean="0">
                <a:solidFill>
                  <a:srgbClr val="000000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rgbClr val="000000"/>
                </a:solidFill>
                <a:latin typeface="Arial" charset="0"/>
                <a:ea typeface="+mn-ea"/>
                <a:cs typeface="+mn-ea" charset="0"/>
              </a:rPr>
              <a:t>ut</a:t>
            </a:r>
            <a:r>
              <a:rPr lang="en-GB" sz="1200" kern="1200" dirty="0" smtClean="0">
                <a:solidFill>
                  <a:srgbClr val="000000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rgbClr val="000000"/>
                </a:solidFill>
                <a:latin typeface="Arial" charset="0"/>
                <a:ea typeface="+mn-ea"/>
                <a:cs typeface="+mn-ea" charset="0"/>
              </a:rPr>
              <a:t>från</a:t>
            </a:r>
            <a:r>
              <a:rPr lang="en-GB" sz="1200" kern="1200" dirty="0" smtClean="0">
                <a:solidFill>
                  <a:srgbClr val="000000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rgbClr val="000000"/>
                </a:solidFill>
                <a:latin typeface="Arial" charset="0"/>
                <a:ea typeface="+mn-ea"/>
                <a:cs typeface="+mn-ea" charset="0"/>
              </a:rPr>
              <a:t>atmosfären</a:t>
            </a:r>
            <a:r>
              <a:rPr lang="en-GB" sz="1200" kern="1200" dirty="0" smtClean="0">
                <a:solidFill>
                  <a:srgbClr val="000000"/>
                </a:solidFill>
                <a:latin typeface="Arial" charset="0"/>
                <a:ea typeface="+mn-ea"/>
                <a:cs typeface="+mn-ea" charset="0"/>
              </a:rPr>
              <a:t>. En del </a:t>
            </a:r>
            <a:r>
              <a:rPr lang="en-GB" sz="1200" kern="1200" dirty="0" err="1" smtClean="0">
                <a:solidFill>
                  <a:srgbClr val="000000"/>
                </a:solidFill>
                <a:latin typeface="Arial" charset="0"/>
                <a:ea typeface="+mn-ea"/>
                <a:cs typeface="+mn-ea" charset="0"/>
              </a:rPr>
              <a:t>av</a:t>
            </a:r>
            <a:r>
              <a:rPr lang="en-GB" sz="1200" kern="1200" dirty="0" smtClean="0">
                <a:solidFill>
                  <a:srgbClr val="000000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rgbClr val="000000"/>
                </a:solidFill>
                <a:latin typeface="Arial" charset="0"/>
                <a:ea typeface="+mn-ea"/>
                <a:cs typeface="+mn-ea" charset="0"/>
              </a:rPr>
              <a:t>solstrålningen</a:t>
            </a:r>
            <a:r>
              <a:rPr lang="en-GB" sz="1200" kern="1200" dirty="0" smtClean="0">
                <a:solidFill>
                  <a:srgbClr val="000000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rgbClr val="000000"/>
                </a:solidFill>
                <a:latin typeface="Arial" charset="0"/>
                <a:ea typeface="+mn-ea"/>
                <a:cs typeface="+mn-ea" charset="0"/>
              </a:rPr>
              <a:t>reflekteras</a:t>
            </a:r>
            <a:r>
              <a:rPr lang="en-GB" sz="1200" kern="1200" dirty="0" smtClean="0">
                <a:solidFill>
                  <a:srgbClr val="000000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rgbClr val="000000"/>
                </a:solidFill>
                <a:latin typeface="Arial" charset="0"/>
                <a:ea typeface="+mn-ea"/>
                <a:cs typeface="+mn-ea" charset="0"/>
              </a:rPr>
              <a:t>tillbaka</a:t>
            </a:r>
            <a:r>
              <a:rPr lang="en-GB" sz="1200" kern="1200" dirty="0" smtClean="0">
                <a:solidFill>
                  <a:srgbClr val="000000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rgbClr val="000000"/>
                </a:solidFill>
                <a:latin typeface="Arial" charset="0"/>
                <a:ea typeface="+mn-ea"/>
                <a:cs typeface="+mn-ea" charset="0"/>
              </a:rPr>
              <a:t>från</a:t>
            </a:r>
            <a:r>
              <a:rPr lang="en-GB" sz="1200" kern="1200" dirty="0" smtClean="0">
                <a:solidFill>
                  <a:srgbClr val="000000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rgbClr val="000000"/>
                </a:solidFill>
                <a:latin typeface="Arial" charset="0"/>
                <a:ea typeface="+mn-ea"/>
                <a:cs typeface="+mn-ea" charset="0"/>
              </a:rPr>
              <a:t>marken</a:t>
            </a:r>
            <a:r>
              <a:rPr lang="en-GB" sz="1200" kern="1200" dirty="0" smtClean="0">
                <a:solidFill>
                  <a:srgbClr val="000000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rgbClr val="000000"/>
                </a:solidFill>
                <a:latin typeface="Arial" charset="0"/>
                <a:ea typeface="+mn-ea"/>
                <a:cs typeface="+mn-ea" charset="0"/>
              </a:rPr>
              <a:t>och</a:t>
            </a:r>
            <a:r>
              <a:rPr lang="en-GB" sz="1200" kern="1200" dirty="0" smtClean="0">
                <a:solidFill>
                  <a:srgbClr val="000000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rgbClr val="000000"/>
                </a:solidFill>
                <a:latin typeface="Arial" charset="0"/>
                <a:ea typeface="+mn-ea"/>
                <a:cs typeface="+mn-ea" charset="0"/>
              </a:rPr>
              <a:t>molnen</a:t>
            </a:r>
            <a:r>
              <a:rPr lang="en-GB" sz="1200" kern="1200" dirty="0" smtClean="0">
                <a:solidFill>
                  <a:srgbClr val="000000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rgbClr val="000000"/>
                </a:solidFill>
                <a:latin typeface="Arial" charset="0"/>
                <a:ea typeface="+mn-ea"/>
                <a:cs typeface="+mn-ea" charset="0"/>
              </a:rPr>
              <a:t>och</a:t>
            </a:r>
            <a:r>
              <a:rPr lang="en-GB" sz="1200" kern="1200" dirty="0" smtClean="0">
                <a:solidFill>
                  <a:srgbClr val="000000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rgbClr val="000000"/>
                </a:solidFill>
                <a:latin typeface="Arial" charset="0"/>
                <a:ea typeface="+mn-ea"/>
                <a:cs typeface="+mn-ea" charset="0"/>
              </a:rPr>
              <a:t>lämnar</a:t>
            </a:r>
            <a:r>
              <a:rPr lang="en-GB" sz="1200" kern="1200" dirty="0" smtClean="0">
                <a:solidFill>
                  <a:srgbClr val="000000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rgbClr val="000000"/>
                </a:solidFill>
                <a:latin typeface="Arial" charset="0"/>
                <a:ea typeface="+mn-ea"/>
                <a:cs typeface="+mn-ea" charset="0"/>
              </a:rPr>
              <a:t>jorden</a:t>
            </a:r>
            <a:r>
              <a:rPr lang="en-GB" sz="1200" kern="1200" dirty="0" smtClean="0">
                <a:solidFill>
                  <a:srgbClr val="000000"/>
                </a:solidFill>
                <a:latin typeface="Arial" charset="0"/>
                <a:ea typeface="+mn-ea"/>
                <a:cs typeface="+mn-ea" charset="0"/>
              </a:rPr>
              <a:t>. I </a:t>
            </a:r>
            <a:r>
              <a:rPr lang="en-GB" sz="1200" kern="1200" dirty="0" err="1" smtClean="0">
                <a:solidFill>
                  <a:srgbClr val="000000"/>
                </a:solidFill>
                <a:latin typeface="Arial" charset="0"/>
                <a:ea typeface="+mn-ea"/>
                <a:cs typeface="+mn-ea" charset="0"/>
              </a:rPr>
              <a:t>ett</a:t>
            </a:r>
            <a:r>
              <a:rPr lang="en-GB" sz="1200" kern="1200" dirty="0" smtClean="0">
                <a:solidFill>
                  <a:srgbClr val="000000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rgbClr val="000000"/>
                </a:solidFill>
                <a:latin typeface="Arial" charset="0"/>
                <a:ea typeface="+mn-ea"/>
                <a:cs typeface="+mn-ea" charset="0"/>
              </a:rPr>
              <a:t>växthus</a:t>
            </a:r>
            <a:r>
              <a:rPr lang="en-GB" sz="1200" kern="1200" dirty="0" smtClean="0">
                <a:solidFill>
                  <a:srgbClr val="000000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rgbClr val="000000"/>
                </a:solidFill>
                <a:latin typeface="Arial" charset="0"/>
                <a:ea typeface="+mn-ea"/>
                <a:cs typeface="+mn-ea" charset="0"/>
              </a:rPr>
              <a:t>släpper</a:t>
            </a:r>
            <a:r>
              <a:rPr lang="en-GB" sz="1200" kern="1200" dirty="0" smtClean="0">
                <a:solidFill>
                  <a:srgbClr val="000000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rgbClr val="000000"/>
                </a:solidFill>
                <a:latin typeface="Arial" charset="0"/>
                <a:ea typeface="+mn-ea"/>
                <a:cs typeface="+mn-ea" charset="0"/>
              </a:rPr>
              <a:t>glaset</a:t>
            </a:r>
            <a:r>
              <a:rPr lang="en-GB" sz="1200" kern="1200" dirty="0" smtClean="0">
                <a:solidFill>
                  <a:srgbClr val="000000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rgbClr val="000000"/>
                </a:solidFill>
                <a:latin typeface="Arial" charset="0"/>
                <a:ea typeface="+mn-ea"/>
                <a:cs typeface="+mn-ea" charset="0"/>
              </a:rPr>
              <a:t>igenom</a:t>
            </a:r>
            <a:r>
              <a:rPr lang="en-GB" sz="1200" kern="1200" dirty="0" smtClean="0">
                <a:solidFill>
                  <a:srgbClr val="000000"/>
                </a:solidFill>
                <a:latin typeface="Arial" charset="0"/>
                <a:ea typeface="+mn-ea"/>
                <a:cs typeface="+mn-ea" charset="0"/>
              </a:rPr>
              <a:t> den </a:t>
            </a:r>
            <a:r>
              <a:rPr lang="en-GB" sz="1200" kern="1200" dirty="0" err="1" smtClean="0">
                <a:solidFill>
                  <a:srgbClr val="000000"/>
                </a:solidFill>
                <a:latin typeface="Arial" charset="0"/>
                <a:ea typeface="+mn-ea"/>
                <a:cs typeface="+mn-ea" charset="0"/>
              </a:rPr>
              <a:t>kortvågiga</a:t>
            </a:r>
            <a:r>
              <a:rPr lang="en-GB" sz="1200" kern="1200" dirty="0" smtClean="0">
                <a:solidFill>
                  <a:srgbClr val="000000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rgbClr val="000000"/>
                </a:solidFill>
                <a:latin typeface="Arial" charset="0"/>
                <a:ea typeface="+mn-ea"/>
                <a:cs typeface="+mn-ea" charset="0"/>
              </a:rPr>
              <a:t>strålningen</a:t>
            </a:r>
            <a:r>
              <a:rPr lang="en-GB" sz="1200" kern="1200" dirty="0" smtClean="0">
                <a:solidFill>
                  <a:srgbClr val="000000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rgbClr val="000000"/>
                </a:solidFill>
                <a:latin typeface="Arial" charset="0"/>
                <a:ea typeface="+mn-ea"/>
                <a:cs typeface="+mn-ea" charset="0"/>
              </a:rPr>
              <a:t>från</a:t>
            </a:r>
            <a:r>
              <a:rPr lang="en-GB" sz="1200" kern="1200" dirty="0" smtClean="0">
                <a:solidFill>
                  <a:srgbClr val="000000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rgbClr val="000000"/>
                </a:solidFill>
                <a:latin typeface="Arial" charset="0"/>
                <a:ea typeface="+mn-ea"/>
                <a:cs typeface="+mn-ea" charset="0"/>
              </a:rPr>
              <a:t>solen</a:t>
            </a:r>
            <a:r>
              <a:rPr lang="en-GB" sz="1200" kern="1200" dirty="0" smtClean="0">
                <a:solidFill>
                  <a:srgbClr val="000000"/>
                </a:solidFill>
                <a:latin typeface="Arial" charset="0"/>
                <a:ea typeface="+mn-ea"/>
                <a:cs typeface="+mn-ea" charset="0"/>
              </a:rPr>
              <a:t>, </a:t>
            </a:r>
            <a:r>
              <a:rPr lang="en-GB" sz="1200" kern="1200" dirty="0" err="1" smtClean="0">
                <a:solidFill>
                  <a:srgbClr val="000000"/>
                </a:solidFill>
                <a:latin typeface="Arial" charset="0"/>
                <a:ea typeface="+mn-ea"/>
                <a:cs typeface="+mn-ea" charset="0"/>
              </a:rPr>
              <a:t>medan</a:t>
            </a:r>
            <a:r>
              <a:rPr lang="en-GB" sz="1200" kern="1200" dirty="0" smtClean="0">
                <a:solidFill>
                  <a:srgbClr val="000000"/>
                </a:solidFill>
                <a:latin typeface="Arial" charset="0"/>
                <a:ea typeface="+mn-ea"/>
                <a:cs typeface="+mn-ea" charset="0"/>
              </a:rPr>
              <a:t> den </a:t>
            </a:r>
            <a:r>
              <a:rPr lang="en-GB" sz="1200" kern="1200" dirty="0" err="1" smtClean="0">
                <a:solidFill>
                  <a:srgbClr val="000000"/>
                </a:solidFill>
                <a:latin typeface="Arial" charset="0"/>
                <a:ea typeface="+mn-ea"/>
                <a:cs typeface="+mn-ea" charset="0"/>
              </a:rPr>
              <a:t>långvågiga</a:t>
            </a:r>
            <a:r>
              <a:rPr lang="en-GB" sz="1200" kern="1200" dirty="0" smtClean="0">
                <a:solidFill>
                  <a:srgbClr val="000000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rgbClr val="000000"/>
                </a:solidFill>
                <a:latin typeface="Arial" charset="0"/>
                <a:ea typeface="+mn-ea"/>
                <a:cs typeface="+mn-ea" charset="0"/>
              </a:rPr>
              <a:t>värmestrålningen</a:t>
            </a:r>
            <a:r>
              <a:rPr lang="en-GB" sz="1200" kern="1200" dirty="0" smtClean="0">
                <a:solidFill>
                  <a:srgbClr val="000000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rgbClr val="000000"/>
                </a:solidFill>
                <a:latin typeface="Arial" charset="0"/>
                <a:ea typeface="+mn-ea"/>
                <a:cs typeface="+mn-ea" charset="0"/>
              </a:rPr>
              <a:t>inifrån</a:t>
            </a:r>
            <a:r>
              <a:rPr lang="en-GB" sz="1200" kern="1200" dirty="0" smtClean="0">
                <a:solidFill>
                  <a:srgbClr val="000000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rgbClr val="000000"/>
                </a:solidFill>
                <a:latin typeface="Arial" charset="0"/>
                <a:ea typeface="+mn-ea"/>
                <a:cs typeface="+mn-ea" charset="0"/>
              </a:rPr>
              <a:t>växthuset</a:t>
            </a:r>
            <a:r>
              <a:rPr lang="en-GB" sz="1200" kern="1200" dirty="0" smtClean="0">
                <a:solidFill>
                  <a:srgbClr val="000000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rgbClr val="000000"/>
                </a:solidFill>
                <a:latin typeface="Arial" charset="0"/>
                <a:ea typeface="+mn-ea"/>
                <a:cs typeface="+mn-ea" charset="0"/>
              </a:rPr>
              <a:t>tas</a:t>
            </a:r>
            <a:r>
              <a:rPr lang="en-GB" sz="1200" kern="1200" dirty="0" smtClean="0">
                <a:solidFill>
                  <a:srgbClr val="000000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rgbClr val="000000"/>
                </a:solidFill>
                <a:latin typeface="Arial" charset="0"/>
                <a:ea typeface="+mn-ea"/>
                <a:cs typeface="+mn-ea" charset="0"/>
              </a:rPr>
              <a:t>upp</a:t>
            </a:r>
            <a:r>
              <a:rPr lang="en-GB" sz="1200" kern="1200" dirty="0" smtClean="0">
                <a:solidFill>
                  <a:srgbClr val="000000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rgbClr val="000000"/>
                </a:solidFill>
                <a:latin typeface="Arial" charset="0"/>
                <a:ea typeface="+mn-ea"/>
                <a:cs typeface="+mn-ea" charset="0"/>
              </a:rPr>
              <a:t>av</a:t>
            </a:r>
            <a:r>
              <a:rPr lang="en-GB" sz="1200" kern="1200" dirty="0" smtClean="0">
                <a:solidFill>
                  <a:srgbClr val="000000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rgbClr val="000000"/>
                </a:solidFill>
                <a:latin typeface="Arial" charset="0"/>
                <a:ea typeface="+mn-ea"/>
                <a:cs typeface="+mn-ea" charset="0"/>
              </a:rPr>
              <a:t>glaset</a:t>
            </a:r>
            <a:r>
              <a:rPr lang="en-GB" sz="1200" kern="1200" dirty="0" smtClean="0">
                <a:solidFill>
                  <a:srgbClr val="000000"/>
                </a:solidFill>
                <a:latin typeface="Arial" charset="0"/>
                <a:ea typeface="+mn-ea"/>
                <a:cs typeface="+mn-ea" charset="0"/>
              </a:rPr>
              <a:t>. </a:t>
            </a:r>
            <a:r>
              <a:rPr lang="en-GB" sz="1200" kern="1200" dirty="0" err="1" smtClean="0">
                <a:solidFill>
                  <a:srgbClr val="000000"/>
                </a:solidFill>
                <a:latin typeface="Arial" charset="0"/>
                <a:ea typeface="+mn-ea"/>
                <a:cs typeface="+mn-ea" charset="0"/>
              </a:rPr>
              <a:t>På</a:t>
            </a:r>
            <a:r>
              <a:rPr lang="en-GB" sz="1200" kern="1200" dirty="0" smtClean="0">
                <a:solidFill>
                  <a:srgbClr val="000000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rgbClr val="000000"/>
                </a:solidFill>
                <a:latin typeface="Arial" charset="0"/>
                <a:ea typeface="+mn-ea"/>
                <a:cs typeface="+mn-ea" charset="0"/>
              </a:rPr>
              <a:t>ett</a:t>
            </a:r>
            <a:r>
              <a:rPr lang="en-GB" sz="1200" kern="1200" dirty="0" smtClean="0">
                <a:solidFill>
                  <a:srgbClr val="000000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rgbClr val="000000"/>
                </a:solidFill>
                <a:latin typeface="Arial" charset="0"/>
                <a:ea typeface="+mn-ea"/>
                <a:cs typeface="+mn-ea" charset="0"/>
              </a:rPr>
              <a:t>liknande</a:t>
            </a:r>
            <a:r>
              <a:rPr lang="en-GB" sz="1200" kern="1200" dirty="0" smtClean="0">
                <a:solidFill>
                  <a:srgbClr val="000000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rgbClr val="000000"/>
                </a:solidFill>
                <a:latin typeface="Arial" charset="0"/>
                <a:ea typeface="+mn-ea"/>
                <a:cs typeface="+mn-ea" charset="0"/>
              </a:rPr>
              <a:t>sätt</a:t>
            </a:r>
            <a:r>
              <a:rPr lang="en-GB" sz="1200" kern="1200" dirty="0" smtClean="0">
                <a:solidFill>
                  <a:srgbClr val="000000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rgbClr val="000000"/>
                </a:solidFill>
                <a:latin typeface="Arial" charset="0"/>
                <a:ea typeface="+mn-ea"/>
                <a:cs typeface="+mn-ea" charset="0"/>
              </a:rPr>
              <a:t>släpper</a:t>
            </a:r>
            <a:r>
              <a:rPr lang="en-GB" sz="1200" kern="1200" dirty="0" smtClean="0">
                <a:solidFill>
                  <a:srgbClr val="000000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rgbClr val="000000"/>
                </a:solidFill>
                <a:latin typeface="Arial" charset="0"/>
                <a:ea typeface="+mn-ea"/>
                <a:cs typeface="+mn-ea" charset="0"/>
              </a:rPr>
              <a:t>atmosfären</a:t>
            </a:r>
            <a:r>
              <a:rPr lang="en-GB" sz="1200" kern="1200" dirty="0" smtClean="0">
                <a:solidFill>
                  <a:srgbClr val="000000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rgbClr val="000000"/>
                </a:solidFill>
                <a:latin typeface="Arial" charset="0"/>
                <a:ea typeface="+mn-ea"/>
                <a:cs typeface="+mn-ea" charset="0"/>
              </a:rPr>
              <a:t>igenom</a:t>
            </a:r>
            <a:r>
              <a:rPr lang="en-GB" sz="1200" kern="1200" dirty="0" smtClean="0">
                <a:solidFill>
                  <a:srgbClr val="000000"/>
                </a:solidFill>
                <a:latin typeface="Arial" charset="0"/>
                <a:ea typeface="+mn-ea"/>
                <a:cs typeface="+mn-ea" charset="0"/>
              </a:rPr>
              <a:t> den </a:t>
            </a:r>
            <a:r>
              <a:rPr lang="en-GB" sz="1200" kern="1200" dirty="0" err="1" smtClean="0">
                <a:solidFill>
                  <a:srgbClr val="000000"/>
                </a:solidFill>
                <a:latin typeface="Arial" charset="0"/>
                <a:ea typeface="+mn-ea"/>
                <a:cs typeface="+mn-ea" charset="0"/>
              </a:rPr>
              <a:t>kortvågiga</a:t>
            </a:r>
            <a:r>
              <a:rPr lang="en-GB" sz="1200" kern="1200" dirty="0" smtClean="0">
                <a:solidFill>
                  <a:srgbClr val="000000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rgbClr val="000000"/>
                </a:solidFill>
                <a:latin typeface="Arial" charset="0"/>
                <a:ea typeface="+mn-ea"/>
                <a:cs typeface="+mn-ea" charset="0"/>
              </a:rPr>
              <a:t>strålningen</a:t>
            </a:r>
            <a:r>
              <a:rPr lang="en-GB" sz="1200" kern="1200" dirty="0" smtClean="0">
                <a:solidFill>
                  <a:srgbClr val="000000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rgbClr val="000000"/>
                </a:solidFill>
                <a:latin typeface="Arial" charset="0"/>
                <a:ea typeface="+mn-ea"/>
                <a:cs typeface="+mn-ea" charset="0"/>
              </a:rPr>
              <a:t>från</a:t>
            </a:r>
            <a:r>
              <a:rPr lang="en-GB" sz="1200" kern="1200" dirty="0" smtClean="0">
                <a:solidFill>
                  <a:srgbClr val="000000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rgbClr val="000000"/>
                </a:solidFill>
                <a:latin typeface="Arial" charset="0"/>
                <a:ea typeface="+mn-ea"/>
                <a:cs typeface="+mn-ea" charset="0"/>
              </a:rPr>
              <a:t>solen</a:t>
            </a:r>
            <a:r>
              <a:rPr lang="en-GB" sz="1200" kern="1200" dirty="0" smtClean="0">
                <a:solidFill>
                  <a:srgbClr val="000000"/>
                </a:solidFill>
                <a:latin typeface="Arial" charset="0"/>
                <a:ea typeface="+mn-ea"/>
                <a:cs typeface="+mn-ea" charset="0"/>
              </a:rPr>
              <a:t>, </a:t>
            </a:r>
            <a:r>
              <a:rPr lang="en-GB" sz="1200" kern="1200" dirty="0" err="1" smtClean="0">
                <a:solidFill>
                  <a:srgbClr val="000000"/>
                </a:solidFill>
                <a:latin typeface="Arial" charset="0"/>
                <a:ea typeface="+mn-ea"/>
                <a:cs typeface="+mn-ea" charset="0"/>
              </a:rPr>
              <a:t>medan</a:t>
            </a:r>
            <a:r>
              <a:rPr lang="en-GB" sz="1200" kern="1200" dirty="0" smtClean="0">
                <a:solidFill>
                  <a:srgbClr val="000000"/>
                </a:solidFill>
                <a:latin typeface="Arial" charset="0"/>
                <a:ea typeface="+mn-ea"/>
                <a:cs typeface="+mn-ea" charset="0"/>
              </a:rPr>
              <a:t> en </a:t>
            </a:r>
            <a:r>
              <a:rPr lang="en-GB" sz="1200" kern="1200" dirty="0" err="1" smtClean="0">
                <a:solidFill>
                  <a:srgbClr val="000000"/>
                </a:solidFill>
                <a:latin typeface="Arial" charset="0"/>
                <a:ea typeface="+mn-ea"/>
                <a:cs typeface="+mn-ea" charset="0"/>
              </a:rPr>
              <a:t>stor</a:t>
            </a:r>
            <a:r>
              <a:rPr lang="en-GB" sz="1200" kern="1200" dirty="0" smtClean="0">
                <a:solidFill>
                  <a:srgbClr val="000000"/>
                </a:solidFill>
                <a:latin typeface="Arial" charset="0"/>
                <a:ea typeface="+mn-ea"/>
                <a:cs typeface="+mn-ea" charset="0"/>
              </a:rPr>
              <a:t> del </a:t>
            </a:r>
            <a:r>
              <a:rPr lang="en-GB" sz="1200" kern="1200" dirty="0" err="1" smtClean="0">
                <a:solidFill>
                  <a:srgbClr val="000000"/>
                </a:solidFill>
                <a:latin typeface="Arial" charset="0"/>
                <a:ea typeface="+mn-ea"/>
                <a:cs typeface="+mn-ea" charset="0"/>
              </a:rPr>
              <a:t>av</a:t>
            </a:r>
            <a:r>
              <a:rPr lang="en-GB" sz="1200" kern="1200" dirty="0" smtClean="0">
                <a:solidFill>
                  <a:srgbClr val="000000"/>
                </a:solidFill>
                <a:latin typeface="Arial" charset="0"/>
                <a:ea typeface="+mn-ea"/>
                <a:cs typeface="+mn-ea" charset="0"/>
              </a:rPr>
              <a:t> den </a:t>
            </a:r>
            <a:r>
              <a:rPr lang="en-GB" sz="1200" kern="1200" dirty="0" err="1" smtClean="0">
                <a:solidFill>
                  <a:srgbClr val="000000"/>
                </a:solidFill>
                <a:latin typeface="Arial" charset="0"/>
                <a:ea typeface="+mn-ea"/>
                <a:cs typeface="+mn-ea" charset="0"/>
              </a:rPr>
              <a:t>långvågiga</a:t>
            </a:r>
            <a:r>
              <a:rPr lang="en-GB" sz="1200" kern="1200" dirty="0" smtClean="0">
                <a:solidFill>
                  <a:srgbClr val="000000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rgbClr val="000000"/>
                </a:solidFill>
                <a:latin typeface="Arial" charset="0"/>
                <a:ea typeface="+mn-ea"/>
                <a:cs typeface="+mn-ea" charset="0"/>
              </a:rPr>
              <a:t>värmestrålningen</a:t>
            </a:r>
            <a:r>
              <a:rPr lang="en-GB" sz="1200" kern="1200" dirty="0" smtClean="0">
                <a:solidFill>
                  <a:srgbClr val="000000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rgbClr val="000000"/>
                </a:solidFill>
                <a:latin typeface="Arial" charset="0"/>
                <a:ea typeface="+mn-ea"/>
                <a:cs typeface="+mn-ea" charset="0"/>
              </a:rPr>
              <a:t>från</a:t>
            </a:r>
            <a:r>
              <a:rPr lang="en-GB" sz="1200" kern="1200" dirty="0" smtClean="0">
                <a:solidFill>
                  <a:srgbClr val="000000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rgbClr val="000000"/>
                </a:solidFill>
                <a:latin typeface="Arial" charset="0"/>
                <a:ea typeface="+mn-ea"/>
                <a:cs typeface="+mn-ea" charset="0"/>
              </a:rPr>
              <a:t>jorden</a:t>
            </a:r>
            <a:r>
              <a:rPr lang="en-GB" sz="1200" kern="1200" dirty="0" smtClean="0">
                <a:solidFill>
                  <a:srgbClr val="000000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rgbClr val="000000"/>
                </a:solidFill>
                <a:latin typeface="Arial" charset="0"/>
                <a:ea typeface="+mn-ea"/>
                <a:cs typeface="+mn-ea" charset="0"/>
              </a:rPr>
              <a:t>tas</a:t>
            </a:r>
            <a:r>
              <a:rPr lang="en-GB" sz="1200" kern="1200" dirty="0" smtClean="0">
                <a:solidFill>
                  <a:srgbClr val="000000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rgbClr val="000000"/>
                </a:solidFill>
                <a:latin typeface="Arial" charset="0"/>
                <a:ea typeface="+mn-ea"/>
                <a:cs typeface="+mn-ea" charset="0"/>
              </a:rPr>
              <a:t>upp</a:t>
            </a:r>
            <a:r>
              <a:rPr lang="en-GB" sz="1200" kern="1200" dirty="0" smtClean="0">
                <a:solidFill>
                  <a:srgbClr val="000000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rgbClr val="000000"/>
                </a:solidFill>
                <a:latin typeface="Arial" charset="0"/>
                <a:ea typeface="+mn-ea"/>
                <a:cs typeface="+mn-ea" charset="0"/>
              </a:rPr>
              <a:t>av</a:t>
            </a:r>
            <a:r>
              <a:rPr lang="en-GB" sz="1200" kern="1200" dirty="0" smtClean="0">
                <a:solidFill>
                  <a:srgbClr val="000000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rgbClr val="000000"/>
                </a:solidFill>
                <a:latin typeface="Arial" charset="0"/>
                <a:ea typeface="+mn-ea"/>
                <a:cs typeface="+mn-ea" charset="0"/>
              </a:rPr>
              <a:t>växthusgaserna</a:t>
            </a:r>
            <a:r>
              <a:rPr lang="en-GB" sz="1200" kern="1200" dirty="0" smtClean="0">
                <a:solidFill>
                  <a:srgbClr val="000000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rgbClr val="000000"/>
                </a:solidFill>
                <a:latin typeface="Arial" charset="0"/>
                <a:ea typeface="+mn-ea"/>
                <a:cs typeface="+mn-ea" charset="0"/>
              </a:rPr>
              <a:t>i</a:t>
            </a:r>
            <a:r>
              <a:rPr lang="en-GB" sz="1200" kern="1200" dirty="0" smtClean="0">
                <a:solidFill>
                  <a:srgbClr val="000000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rgbClr val="000000"/>
                </a:solidFill>
                <a:latin typeface="Arial" charset="0"/>
                <a:ea typeface="+mn-ea"/>
                <a:cs typeface="+mn-ea" charset="0"/>
              </a:rPr>
              <a:t>atmosfären</a:t>
            </a:r>
            <a:r>
              <a:rPr lang="en-GB" sz="1200" kern="1200" dirty="0" smtClean="0">
                <a:solidFill>
                  <a:srgbClr val="000000"/>
                </a:solidFill>
                <a:latin typeface="Arial" charset="0"/>
                <a:ea typeface="+mn-ea"/>
                <a:cs typeface="+mn-ea" charset="0"/>
              </a:rPr>
              <a:t>. </a:t>
            </a:r>
          </a:p>
          <a:p>
            <a:pPr eaLnBrk="1" hangingPunct="1">
              <a:lnSpc>
                <a:spcPct val="96000"/>
              </a:lnSpc>
              <a:spcBef>
                <a:spcPct val="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1200" kern="1200" dirty="0" err="1" smtClean="0">
                <a:solidFill>
                  <a:srgbClr val="000000"/>
                </a:solidFill>
                <a:latin typeface="Arial" charset="0"/>
                <a:ea typeface="+mn-ea"/>
                <a:cs typeface="+mn-ea" charset="0"/>
              </a:rPr>
              <a:t>Energin</a:t>
            </a:r>
            <a:r>
              <a:rPr lang="en-GB" sz="1200" kern="1200" dirty="0" smtClean="0">
                <a:solidFill>
                  <a:srgbClr val="000000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rgbClr val="000000"/>
                </a:solidFill>
                <a:latin typeface="Arial" charset="0"/>
                <a:ea typeface="+mn-ea"/>
                <a:cs typeface="+mn-ea" charset="0"/>
              </a:rPr>
              <a:t>som</a:t>
            </a:r>
            <a:r>
              <a:rPr lang="en-GB" sz="1200" kern="1200" dirty="0" smtClean="0">
                <a:solidFill>
                  <a:srgbClr val="000000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rgbClr val="000000"/>
                </a:solidFill>
                <a:latin typeface="Arial" charset="0"/>
                <a:ea typeface="+mn-ea"/>
                <a:cs typeface="+mn-ea" charset="0"/>
              </a:rPr>
              <a:t>tas</a:t>
            </a:r>
            <a:r>
              <a:rPr lang="en-GB" sz="1200" kern="1200" dirty="0" smtClean="0">
                <a:solidFill>
                  <a:srgbClr val="000000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rgbClr val="000000"/>
                </a:solidFill>
                <a:latin typeface="Arial" charset="0"/>
                <a:ea typeface="+mn-ea"/>
                <a:cs typeface="+mn-ea" charset="0"/>
              </a:rPr>
              <a:t>upp</a:t>
            </a:r>
            <a:r>
              <a:rPr lang="en-GB" sz="1200" kern="1200" dirty="0" smtClean="0">
                <a:solidFill>
                  <a:srgbClr val="000000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rgbClr val="000000"/>
                </a:solidFill>
                <a:latin typeface="Arial" charset="0"/>
                <a:ea typeface="+mn-ea"/>
                <a:cs typeface="+mn-ea" charset="0"/>
              </a:rPr>
              <a:t>av</a:t>
            </a:r>
            <a:r>
              <a:rPr lang="en-GB" sz="1200" kern="1200" dirty="0" smtClean="0">
                <a:solidFill>
                  <a:srgbClr val="000000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rgbClr val="000000"/>
                </a:solidFill>
                <a:latin typeface="Arial" charset="0"/>
                <a:ea typeface="+mn-ea"/>
                <a:cs typeface="+mn-ea" charset="0"/>
              </a:rPr>
              <a:t>växthusgaserna</a:t>
            </a:r>
            <a:r>
              <a:rPr lang="en-GB" sz="1200" kern="1200" dirty="0" smtClean="0">
                <a:solidFill>
                  <a:srgbClr val="000000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rgbClr val="000000"/>
                </a:solidFill>
                <a:latin typeface="Arial" charset="0"/>
                <a:ea typeface="+mn-ea"/>
                <a:cs typeface="+mn-ea" charset="0"/>
              </a:rPr>
              <a:t>sänds</a:t>
            </a:r>
            <a:r>
              <a:rPr lang="en-GB" sz="1200" kern="1200" dirty="0" smtClean="0">
                <a:solidFill>
                  <a:srgbClr val="000000"/>
                </a:solidFill>
                <a:latin typeface="Arial" charset="0"/>
                <a:ea typeface="+mn-ea"/>
                <a:cs typeface="+mn-ea" charset="0"/>
              </a:rPr>
              <a:t> sedan </a:t>
            </a:r>
            <a:r>
              <a:rPr lang="en-GB" sz="1200" kern="1200" dirty="0" err="1" smtClean="0">
                <a:solidFill>
                  <a:srgbClr val="000000"/>
                </a:solidFill>
                <a:latin typeface="Arial" charset="0"/>
                <a:ea typeface="+mn-ea"/>
                <a:cs typeface="+mn-ea" charset="0"/>
              </a:rPr>
              <a:t>ut</a:t>
            </a:r>
            <a:r>
              <a:rPr lang="en-GB" sz="1200" kern="1200" dirty="0" smtClean="0">
                <a:solidFill>
                  <a:srgbClr val="000000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rgbClr val="000000"/>
                </a:solidFill>
                <a:latin typeface="Arial" charset="0"/>
                <a:ea typeface="+mn-ea"/>
                <a:cs typeface="+mn-ea" charset="0"/>
              </a:rPr>
              <a:t>åt</a:t>
            </a:r>
            <a:r>
              <a:rPr lang="en-GB" sz="1200" kern="1200" dirty="0" smtClean="0">
                <a:solidFill>
                  <a:srgbClr val="000000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rgbClr val="000000"/>
                </a:solidFill>
                <a:latin typeface="Arial" charset="0"/>
                <a:ea typeface="+mn-ea"/>
                <a:cs typeface="+mn-ea" charset="0"/>
              </a:rPr>
              <a:t>alla</a:t>
            </a:r>
            <a:r>
              <a:rPr lang="en-GB" sz="1200" kern="1200" dirty="0" smtClean="0">
                <a:solidFill>
                  <a:srgbClr val="000000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rgbClr val="000000"/>
                </a:solidFill>
                <a:latin typeface="Arial" charset="0"/>
                <a:ea typeface="+mn-ea"/>
                <a:cs typeface="+mn-ea" charset="0"/>
              </a:rPr>
              <a:t>håll</a:t>
            </a:r>
            <a:r>
              <a:rPr lang="en-GB" sz="1200" kern="1200" dirty="0" smtClean="0">
                <a:solidFill>
                  <a:srgbClr val="000000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rgbClr val="000000"/>
                </a:solidFill>
                <a:latin typeface="Arial" charset="0"/>
                <a:ea typeface="+mn-ea"/>
                <a:cs typeface="+mn-ea" charset="0"/>
              </a:rPr>
              <a:t>och</a:t>
            </a:r>
            <a:r>
              <a:rPr lang="en-GB" sz="1200" kern="1200" dirty="0" smtClean="0">
                <a:solidFill>
                  <a:srgbClr val="000000"/>
                </a:solidFill>
                <a:latin typeface="Arial" charset="0"/>
                <a:ea typeface="+mn-ea"/>
                <a:cs typeface="+mn-ea" charset="0"/>
              </a:rPr>
              <a:t> en del </a:t>
            </a:r>
            <a:r>
              <a:rPr lang="en-GB" sz="1200" kern="1200" dirty="0" err="1" smtClean="0">
                <a:solidFill>
                  <a:srgbClr val="000000"/>
                </a:solidFill>
                <a:latin typeface="Arial" charset="0"/>
                <a:ea typeface="+mn-ea"/>
                <a:cs typeface="+mn-ea" charset="0"/>
              </a:rPr>
              <a:t>kommer</a:t>
            </a:r>
            <a:r>
              <a:rPr lang="en-GB" sz="1200" kern="1200" dirty="0" smtClean="0">
                <a:solidFill>
                  <a:srgbClr val="000000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rgbClr val="000000"/>
                </a:solidFill>
                <a:latin typeface="Arial" charset="0"/>
                <a:ea typeface="+mn-ea"/>
                <a:cs typeface="+mn-ea" charset="0"/>
              </a:rPr>
              <a:t>tillbaka</a:t>
            </a:r>
            <a:r>
              <a:rPr lang="en-GB" sz="1200" kern="1200" dirty="0" smtClean="0">
                <a:solidFill>
                  <a:srgbClr val="000000"/>
                </a:solidFill>
                <a:latin typeface="Arial" charset="0"/>
                <a:ea typeface="+mn-ea"/>
                <a:cs typeface="+mn-ea" charset="0"/>
              </a:rPr>
              <a:t> till </a:t>
            </a:r>
            <a:r>
              <a:rPr lang="en-GB" sz="1200" kern="1200" dirty="0" err="1" smtClean="0">
                <a:solidFill>
                  <a:srgbClr val="000000"/>
                </a:solidFill>
                <a:latin typeface="Arial" charset="0"/>
                <a:ea typeface="+mn-ea"/>
                <a:cs typeface="+mn-ea" charset="0"/>
              </a:rPr>
              <a:t>jorden</a:t>
            </a:r>
            <a:r>
              <a:rPr lang="en-GB" sz="1200" kern="1200" dirty="0" smtClean="0">
                <a:solidFill>
                  <a:srgbClr val="000000"/>
                </a:solidFill>
                <a:latin typeface="Arial" charset="0"/>
                <a:ea typeface="+mn-ea"/>
                <a:cs typeface="+mn-ea" charset="0"/>
              </a:rPr>
              <a:t>. </a:t>
            </a:r>
            <a:r>
              <a:rPr lang="en-GB" sz="1200" kern="1200" dirty="0" err="1" smtClean="0">
                <a:solidFill>
                  <a:srgbClr val="000000"/>
                </a:solidFill>
                <a:latin typeface="Arial" charset="0"/>
                <a:ea typeface="+mn-ea"/>
                <a:cs typeface="+mn-ea" charset="0"/>
              </a:rPr>
              <a:t>Detta</a:t>
            </a:r>
            <a:r>
              <a:rPr lang="en-GB" sz="1200" kern="1200" dirty="0" smtClean="0">
                <a:solidFill>
                  <a:srgbClr val="000000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rgbClr val="000000"/>
                </a:solidFill>
                <a:latin typeface="Arial" charset="0"/>
                <a:ea typeface="+mn-ea"/>
                <a:cs typeface="+mn-ea" charset="0"/>
              </a:rPr>
              <a:t>skapar</a:t>
            </a:r>
            <a:r>
              <a:rPr lang="en-GB" sz="1200" kern="1200" dirty="0" smtClean="0">
                <a:solidFill>
                  <a:srgbClr val="000000"/>
                </a:solidFill>
                <a:latin typeface="Arial" charset="0"/>
                <a:ea typeface="+mn-ea"/>
                <a:cs typeface="+mn-ea" charset="0"/>
              </a:rPr>
              <a:t> en </a:t>
            </a:r>
            <a:r>
              <a:rPr lang="en-GB" sz="1200" kern="1200" dirty="0" err="1" smtClean="0">
                <a:solidFill>
                  <a:srgbClr val="000000"/>
                </a:solidFill>
                <a:latin typeface="Arial" charset="0"/>
                <a:ea typeface="+mn-ea"/>
                <a:cs typeface="+mn-ea" charset="0"/>
              </a:rPr>
              <a:t>växthuseffekt</a:t>
            </a:r>
            <a:r>
              <a:rPr lang="en-GB" sz="1200" kern="1200" dirty="0" smtClean="0">
                <a:solidFill>
                  <a:srgbClr val="000000"/>
                </a:solidFill>
                <a:latin typeface="Arial" charset="0"/>
                <a:ea typeface="+mn-ea"/>
                <a:cs typeface="+mn-ea" charset="0"/>
              </a:rPr>
              <a:t>.</a:t>
            </a: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9BD14DF1-BA8E-428E-85DF-22672BC46CEF}" type="slidenum">
              <a:rPr lang="nb-NO" smtClean="0"/>
              <a:pPr eaLnBrk="1" hangingPunct="1"/>
              <a:t>16</a:t>
            </a:fld>
            <a:endParaRPr lang="nb-NO" smtClean="0"/>
          </a:p>
        </p:txBody>
      </p:sp>
      <p:sp>
        <p:nvSpPr>
          <p:cNvPr id="66563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defTabSz="9128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9128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9128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9128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9128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fld id="{3E350E18-2143-4BCD-82F6-0F76E2EB188F}" type="slidenum">
              <a:rPr lang="nb-NO" sz="1200"/>
              <a:pPr algn="r" eaLnBrk="1" hangingPunct="1"/>
              <a:t>16</a:t>
            </a:fld>
            <a:endParaRPr lang="nb-NO" sz="1200"/>
          </a:p>
        </p:txBody>
      </p:sp>
      <p:sp>
        <p:nvSpPr>
          <p:cNvPr id="6656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>
              <a:lnSpc>
                <a:spcPct val="96000"/>
              </a:lnSpc>
              <a:spcBef>
                <a:spcPct val="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Studerar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vi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historiska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data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över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istiderna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så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ser vi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att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mängden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växthusgaser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i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atmosfären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har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följt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de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stora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klimatväxlingarna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. Den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röda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bl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blå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linjen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visar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temperaturen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de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senaste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800 000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åren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och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den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röda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visar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växthusgaserna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under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samma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tid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.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Graferna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visar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att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det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finns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ett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nära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samband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mellan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temperatur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och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koldioxid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i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atmosfären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.</a:t>
            </a:r>
          </a:p>
          <a:p>
            <a:pPr eaLnBrk="1" hangingPunct="1">
              <a:lnSpc>
                <a:spcPct val="96000"/>
              </a:lnSpc>
              <a:spcBef>
                <a:spcPct val="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GB" sz="1200" kern="1200" dirty="0" smtClean="0">
              <a:solidFill>
                <a:schemeClr val="tx1"/>
              </a:solidFill>
              <a:latin typeface="Arial" charset="0"/>
              <a:ea typeface="+mn-ea"/>
              <a:cs typeface="+mn-ea" charset="0"/>
            </a:endParaRPr>
          </a:p>
          <a:p>
            <a:pPr eaLnBrk="1" hangingPunct="1">
              <a:lnSpc>
                <a:spcPct val="96000"/>
              </a:lnSpc>
              <a:spcBef>
                <a:spcPct val="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De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senaste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hundra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åren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har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temperaturen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ökat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med en grad.</a:t>
            </a:r>
            <a:endParaRPr lang="nb-NO" dirty="0" smtClean="0"/>
          </a:p>
          <a:p>
            <a:pPr defTabSz="912813" eaLnBrk="1" hangingPunct="1"/>
            <a:r>
              <a:rPr lang="nb-NO" dirty="0" smtClean="0"/>
              <a:t>(Cicero)</a:t>
            </a: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B85326B8-C696-40F7-B306-9D068D3A5466}" type="slidenum">
              <a:rPr lang="nb-NO" smtClean="0"/>
              <a:pPr eaLnBrk="1" hangingPunct="1"/>
              <a:t>17</a:t>
            </a:fld>
            <a:endParaRPr lang="nb-NO" smtClean="0"/>
          </a:p>
        </p:txBody>
      </p:sp>
      <p:sp>
        <p:nvSpPr>
          <p:cNvPr id="67587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defTabSz="9128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9128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9128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9128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9128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fld id="{C552936C-84BC-4E50-9EE3-88E698020861}" type="slidenum">
              <a:rPr lang="nb-NO" sz="1200"/>
              <a:pPr algn="r" eaLnBrk="1" hangingPunct="1"/>
              <a:t>17</a:t>
            </a:fld>
            <a:endParaRPr lang="nb-NO" sz="1200"/>
          </a:p>
        </p:txBody>
      </p:sp>
      <p:sp>
        <p:nvSpPr>
          <p:cNvPr id="6758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>
              <a:lnSpc>
                <a:spcPct val="96000"/>
              </a:lnSpc>
              <a:spcBef>
                <a:spcPct val="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År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2009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fanns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det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387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ppm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(parts per million -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miljondelar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) CO2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i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atmosfären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.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Så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mycket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CO2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har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det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inte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funnits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i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atomsfären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på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minst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400 000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år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.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Troligen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är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det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flera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miljoner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år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sedan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sist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.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Utsläppen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skylls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på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utsläpp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som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har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orsakats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av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människan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och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har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lett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till en </a:t>
            </a:r>
            <a:r>
              <a:rPr lang="en-GB" sz="1200" i="1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förstärkt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växthusefekt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.</a:t>
            </a:r>
          </a:p>
          <a:p>
            <a:pPr eaLnBrk="1" hangingPunct="1">
              <a:lnSpc>
                <a:spcPct val="96000"/>
              </a:lnSpc>
              <a:spcBef>
                <a:spcPct val="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GB" sz="1200" kern="1200" dirty="0" smtClean="0">
              <a:solidFill>
                <a:schemeClr val="tx1"/>
              </a:solidFill>
              <a:latin typeface="Arial" charset="0"/>
              <a:ea typeface="+mn-ea"/>
              <a:cs typeface="+mn-ea" charset="0"/>
            </a:endParaRPr>
          </a:p>
          <a:p>
            <a:pPr eaLnBrk="1" hangingPunct="1">
              <a:lnSpc>
                <a:spcPct val="96000"/>
              </a:lnSpc>
              <a:spcBef>
                <a:spcPct val="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Om vi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fortsätter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att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släppa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ut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lika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mycket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växthusgaser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som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vi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gör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idag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så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kommer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det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år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2050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att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vara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530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ppm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växthusgaser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i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atmosfären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-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något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som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kommer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att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medföra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ett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radikalt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annorlunda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klimat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än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det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vi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har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idag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.</a:t>
            </a:r>
          </a:p>
          <a:p>
            <a:pPr eaLnBrk="1" hangingPunct="1">
              <a:lnSpc>
                <a:spcPct val="96000"/>
              </a:lnSpc>
              <a:spcBef>
                <a:spcPct val="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GB" sz="1200" kern="1200" dirty="0" smtClean="0">
              <a:solidFill>
                <a:schemeClr val="tx1"/>
              </a:solidFill>
              <a:latin typeface="Arial" charset="0"/>
              <a:ea typeface="+mn-ea"/>
              <a:cs typeface="+mn-ea" charset="0"/>
            </a:endParaRPr>
          </a:p>
          <a:p>
            <a:pPr eaLnBrk="1" hangingPunct="1">
              <a:lnSpc>
                <a:spcPct val="96000"/>
              </a:lnSpc>
              <a:spcBef>
                <a:spcPct val="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(Cicero).</a:t>
            </a:r>
          </a:p>
          <a:p>
            <a:pPr eaLnBrk="1" hangingPunct="1">
              <a:lnSpc>
                <a:spcPct val="96000"/>
              </a:lnSpc>
              <a:spcBef>
                <a:spcPct val="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GB" sz="1200" kern="1200" dirty="0" smtClean="0">
              <a:solidFill>
                <a:schemeClr val="tx1"/>
              </a:solidFill>
              <a:latin typeface="Arial" charset="0"/>
              <a:ea typeface="+mn-ea"/>
              <a:cs typeface="+mn-ea" charset="0"/>
            </a:endParaRPr>
          </a:p>
          <a:p>
            <a:pPr eaLnBrk="1" hangingPunct="1">
              <a:lnSpc>
                <a:spcPct val="96000"/>
              </a:lnSpc>
              <a:spcBef>
                <a:spcPct val="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GB" sz="1200" kern="1200" dirty="0">
              <a:solidFill>
                <a:schemeClr val="tx1"/>
              </a:solidFill>
              <a:latin typeface="Arial" charset="0"/>
              <a:ea typeface="+mn-ea"/>
              <a:cs typeface="+mn-ea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9FB3A174-9F17-4B93-984E-ACB5700F8578}" type="slidenum">
              <a:rPr lang="nb-NO" smtClean="0"/>
              <a:pPr eaLnBrk="1" hangingPunct="1"/>
              <a:t>18</a:t>
            </a:fld>
            <a:endParaRPr lang="nb-NO" smtClean="0"/>
          </a:p>
        </p:txBody>
      </p:sp>
      <p:sp>
        <p:nvSpPr>
          <p:cNvPr id="68611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defTabSz="9128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9128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9128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9128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9128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fld id="{5782405E-7269-4F5A-8B7E-0853123C735F}" type="slidenum">
              <a:rPr lang="nb-NO" sz="1200"/>
              <a:pPr algn="r" eaLnBrk="1" hangingPunct="1"/>
              <a:t>18</a:t>
            </a:fld>
            <a:endParaRPr lang="nb-NO" sz="1200"/>
          </a:p>
        </p:txBody>
      </p:sp>
      <p:sp>
        <p:nvSpPr>
          <p:cNvPr id="6861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3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>
              <a:lnSpc>
                <a:spcPct val="96000"/>
              </a:lnSpc>
              <a:spcBef>
                <a:spcPct val="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Växthusgaser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finns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naturligt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på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jorden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och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i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atmosfären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, men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människorna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bidrar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till en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obalans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(?)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som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leder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till en global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uppvärmning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. </a:t>
            </a:r>
          </a:p>
          <a:p>
            <a:pPr eaLnBrk="1" hangingPunct="1">
              <a:lnSpc>
                <a:spcPct val="96000"/>
              </a:lnSpc>
              <a:spcBef>
                <a:spcPct val="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GB" sz="1200" kern="1200" dirty="0" smtClean="0">
              <a:solidFill>
                <a:schemeClr val="tx1"/>
              </a:solidFill>
              <a:latin typeface="Arial" charset="0"/>
              <a:ea typeface="+mn-ea"/>
              <a:cs typeface="+mn-ea" charset="0"/>
            </a:endParaRPr>
          </a:p>
          <a:p>
            <a:pPr eaLnBrk="1" hangingPunct="1">
              <a:lnSpc>
                <a:spcPct val="96000"/>
              </a:lnSpc>
              <a:spcBef>
                <a:spcPct val="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Det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viktigaste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växthusgaserna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är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CO2,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från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bl.a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.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avskogning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och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fossila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drivmedel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. </a:t>
            </a:r>
          </a:p>
          <a:p>
            <a:pPr eaLnBrk="1" hangingPunct="1">
              <a:lnSpc>
                <a:spcPct val="96000"/>
              </a:lnSpc>
              <a:spcBef>
                <a:spcPct val="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Metan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från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djurhållning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,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risodlingar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och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soptippar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.</a:t>
            </a:r>
          </a:p>
          <a:p>
            <a:pPr eaLnBrk="1" hangingPunct="1">
              <a:lnSpc>
                <a:spcPct val="96000"/>
              </a:lnSpc>
              <a:spcBef>
                <a:spcPct val="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Lustgas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från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bl.a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.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produktion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och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användning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av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mineralgödsel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som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innehåller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kväve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.</a:t>
            </a:r>
          </a:p>
          <a:p>
            <a:pPr eaLnBrk="1" hangingPunct="1">
              <a:lnSpc>
                <a:spcPct val="96000"/>
              </a:lnSpc>
              <a:spcBef>
                <a:spcPct val="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Freoner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-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konstgjort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framställda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fluorhaltiga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gaser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som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används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bl.a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.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i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kylskåp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.</a:t>
            </a:r>
          </a:p>
          <a:p>
            <a:pPr eaLnBrk="1" hangingPunct="1">
              <a:lnSpc>
                <a:spcPct val="96000"/>
              </a:lnSpc>
              <a:spcBef>
                <a:spcPct val="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GB" sz="1200" kern="1200" dirty="0" smtClean="0">
              <a:solidFill>
                <a:schemeClr val="tx1"/>
              </a:solidFill>
              <a:latin typeface="Arial" charset="0"/>
              <a:ea typeface="+mn-ea"/>
              <a:cs typeface="+mn-ea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B37EF3DD-C50A-4B68-8FA5-E62FC329FFAA}" type="slidenum">
              <a:rPr lang="nb-NO" smtClean="0"/>
              <a:pPr eaLnBrk="1" hangingPunct="1"/>
              <a:t>19</a:t>
            </a:fld>
            <a:endParaRPr lang="nb-NO" smtClean="0"/>
          </a:p>
        </p:txBody>
      </p:sp>
      <p:sp>
        <p:nvSpPr>
          <p:cNvPr id="70659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defTabSz="9128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9128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9128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9128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9128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fld id="{8319926D-2459-4CDB-B1D7-3A7A9548E962}" type="slidenum">
              <a:rPr lang="nb-NO" sz="1200"/>
              <a:pPr algn="r" eaLnBrk="1" hangingPunct="1"/>
              <a:t>19</a:t>
            </a:fld>
            <a:endParaRPr lang="nb-NO" sz="1200"/>
          </a:p>
        </p:txBody>
      </p:sp>
      <p:sp>
        <p:nvSpPr>
          <p:cNvPr id="7066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6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>
              <a:lnSpc>
                <a:spcPct val="96000"/>
              </a:lnSpc>
              <a:spcBef>
                <a:spcPct val="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Vad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spelar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det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för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roll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om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det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blir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lite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varmare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?</a:t>
            </a:r>
          </a:p>
          <a:p>
            <a:pPr eaLnBrk="1" hangingPunct="1">
              <a:lnSpc>
                <a:spcPct val="96000"/>
              </a:lnSpc>
              <a:spcBef>
                <a:spcPct val="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Vilken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effekt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har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en global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uppvärming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för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jorden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och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människorna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?</a:t>
            </a:r>
            <a:endParaRPr lang="en-GB" sz="1200" kern="1200" dirty="0">
              <a:solidFill>
                <a:schemeClr val="tx1"/>
              </a:solidFill>
              <a:latin typeface="Arial" charset="0"/>
              <a:ea typeface="+mn-ea"/>
              <a:cs typeface="+mn-ea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6B9B5186-F91C-4472-92B8-8633CC064F7F}" type="slidenum">
              <a:rPr lang="nb-NO" smtClean="0"/>
              <a:pPr eaLnBrk="1" hangingPunct="1"/>
              <a:t>2</a:t>
            </a:fld>
            <a:endParaRPr lang="nb-NO" smtClean="0"/>
          </a:p>
        </p:txBody>
      </p:sp>
      <p:sp>
        <p:nvSpPr>
          <p:cNvPr id="52227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defTabSz="9128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9128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9128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9128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9128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fld id="{7B00E890-0A31-4E3E-B540-E6F965B0238E}" type="slidenum">
              <a:rPr lang="nb-NO" sz="1200"/>
              <a:pPr algn="r" eaLnBrk="1" hangingPunct="1"/>
              <a:t>2</a:t>
            </a:fld>
            <a:endParaRPr lang="nb-NO" sz="1200"/>
          </a:p>
        </p:txBody>
      </p:sp>
      <p:sp>
        <p:nvSpPr>
          <p:cNvPr id="5222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0" marR="0" indent="0" algn="l" defTabSz="912813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Världen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står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inför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historiens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kanske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största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utmaning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: GLOBAL UPPVÄRMNING</a:t>
            </a:r>
          </a:p>
          <a:p>
            <a:pPr defTabSz="912813" eaLnBrk="1" hangingPunct="1"/>
            <a:endParaRPr lang="nb-NO" dirty="0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ABAF6291-78B6-4A2E-86E7-AB1E0F86041F}" type="slidenum">
              <a:rPr lang="nb-NO" smtClean="0"/>
              <a:pPr eaLnBrk="1" hangingPunct="1"/>
              <a:t>20</a:t>
            </a:fld>
            <a:endParaRPr lang="nb-NO" smtClean="0"/>
          </a:p>
        </p:txBody>
      </p:sp>
      <p:sp>
        <p:nvSpPr>
          <p:cNvPr id="71683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defTabSz="9128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9128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9128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9128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9128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fld id="{3A2A8607-1534-4878-988E-5ADE849F53D4}" type="slidenum">
              <a:rPr lang="nb-NO" sz="1200"/>
              <a:pPr algn="r" eaLnBrk="1" hangingPunct="1"/>
              <a:t>20</a:t>
            </a:fld>
            <a:endParaRPr lang="nb-NO" sz="1200"/>
          </a:p>
        </p:txBody>
      </p:sp>
      <p:sp>
        <p:nvSpPr>
          <p:cNvPr id="7168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209550" indent="-209550" eaLnBrk="1" hangingPunct="1">
              <a:lnSpc>
                <a:spcPct val="96000"/>
              </a:lnSpc>
              <a:spcBef>
                <a:spcPct val="0"/>
              </a:spcBef>
              <a:tabLst>
                <a:tab pos="211138" algn="l"/>
                <a:tab pos="668338" algn="l"/>
                <a:tab pos="1125538" algn="l"/>
                <a:tab pos="1582738" algn="l"/>
                <a:tab pos="2039938" algn="l"/>
                <a:tab pos="2497138" algn="l"/>
                <a:tab pos="2954338" algn="l"/>
                <a:tab pos="3411538" algn="l"/>
                <a:tab pos="3868738" algn="l"/>
                <a:tab pos="4325938" algn="l"/>
                <a:tab pos="4783138" algn="l"/>
                <a:tab pos="5240338" algn="l"/>
                <a:tab pos="5697538" algn="l"/>
                <a:tab pos="6154738" algn="l"/>
                <a:tab pos="6611938" algn="l"/>
                <a:tab pos="7069138" algn="l"/>
                <a:tab pos="7526338" algn="l"/>
                <a:tab pos="7983538" algn="l"/>
                <a:tab pos="8440738" algn="l"/>
                <a:tab pos="8897938" algn="l"/>
                <a:tab pos="9355138" algn="l"/>
              </a:tabLst>
            </a:pP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I dag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är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temperaturen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nästan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en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hel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grad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högre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än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den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var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för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hundra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år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sedan. Om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temperaturen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blir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två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grader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högre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kommer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klimatförändringarna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att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få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drastiska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konsekvenser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:</a:t>
            </a:r>
          </a:p>
          <a:p>
            <a:pPr marL="209550" indent="-209550" eaLnBrk="1" hangingPunct="1">
              <a:lnSpc>
                <a:spcPct val="96000"/>
              </a:lnSpc>
              <a:spcBef>
                <a:spcPct val="0"/>
              </a:spcBef>
              <a:tabLst>
                <a:tab pos="211138" algn="l"/>
                <a:tab pos="668338" algn="l"/>
                <a:tab pos="1125538" algn="l"/>
                <a:tab pos="1582738" algn="l"/>
                <a:tab pos="2039938" algn="l"/>
                <a:tab pos="2497138" algn="l"/>
                <a:tab pos="2954338" algn="l"/>
                <a:tab pos="3411538" algn="l"/>
                <a:tab pos="3868738" algn="l"/>
                <a:tab pos="4325938" algn="l"/>
                <a:tab pos="4783138" algn="l"/>
                <a:tab pos="5240338" algn="l"/>
                <a:tab pos="5697538" algn="l"/>
                <a:tab pos="6154738" algn="l"/>
                <a:tab pos="6611938" algn="l"/>
                <a:tab pos="7069138" algn="l"/>
                <a:tab pos="7526338" algn="l"/>
                <a:tab pos="7983538" algn="l"/>
                <a:tab pos="8440738" algn="l"/>
                <a:tab pos="8897938" algn="l"/>
                <a:tab pos="9355138" algn="l"/>
              </a:tabLst>
            </a:pPr>
            <a:endParaRPr lang="en-GB" sz="1200" kern="1200" dirty="0" smtClean="0">
              <a:solidFill>
                <a:schemeClr val="tx1"/>
              </a:solidFill>
              <a:latin typeface="Arial" charset="0"/>
              <a:ea typeface="+mn-ea"/>
              <a:cs typeface="+mn-ea" charset="0"/>
            </a:endParaRPr>
          </a:p>
          <a:p>
            <a:pPr marL="209550" indent="-209550" eaLnBrk="1" hangingPunct="1">
              <a:lnSpc>
                <a:spcPct val="96000"/>
              </a:lnSpc>
              <a:spcBef>
                <a:spcPct val="0"/>
              </a:spcBef>
              <a:tabLst>
                <a:tab pos="211138" algn="l"/>
                <a:tab pos="668338" algn="l"/>
                <a:tab pos="1125538" algn="l"/>
                <a:tab pos="1582738" algn="l"/>
                <a:tab pos="2039938" algn="l"/>
                <a:tab pos="2497138" algn="l"/>
                <a:tab pos="2954338" algn="l"/>
                <a:tab pos="3411538" algn="l"/>
                <a:tab pos="3868738" algn="l"/>
                <a:tab pos="4325938" algn="l"/>
                <a:tab pos="4783138" algn="l"/>
                <a:tab pos="5240338" algn="l"/>
                <a:tab pos="5697538" algn="l"/>
                <a:tab pos="6154738" algn="l"/>
                <a:tab pos="6611938" algn="l"/>
                <a:tab pos="7069138" algn="l"/>
                <a:tab pos="7526338" algn="l"/>
                <a:tab pos="7983538" algn="l"/>
                <a:tab pos="8440738" algn="l"/>
                <a:tab pos="8897938" algn="l"/>
                <a:tab pos="9355138" algn="l"/>
              </a:tabLst>
            </a:pP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Torkan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kommer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att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bli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mer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utbredd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och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miljoner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av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människor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kommer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att</a:t>
            </a:r>
            <a:r>
              <a:rPr lang="en-GB" sz="1200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drabbas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av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en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allt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större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vattenbrist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.</a:t>
            </a:r>
          </a:p>
          <a:p>
            <a:pPr marL="209550" indent="-209550" eaLnBrk="1" hangingPunct="1">
              <a:lnSpc>
                <a:spcPct val="96000"/>
              </a:lnSpc>
              <a:spcBef>
                <a:spcPct val="0"/>
              </a:spcBef>
              <a:tabLst>
                <a:tab pos="211138" algn="l"/>
                <a:tab pos="668338" algn="l"/>
                <a:tab pos="1125538" algn="l"/>
                <a:tab pos="1582738" algn="l"/>
                <a:tab pos="2039938" algn="l"/>
                <a:tab pos="2497138" algn="l"/>
                <a:tab pos="2954338" algn="l"/>
                <a:tab pos="3411538" algn="l"/>
                <a:tab pos="3868738" algn="l"/>
                <a:tab pos="4325938" algn="l"/>
                <a:tab pos="4783138" algn="l"/>
                <a:tab pos="5240338" algn="l"/>
                <a:tab pos="5697538" algn="l"/>
                <a:tab pos="6154738" algn="l"/>
                <a:tab pos="6611938" algn="l"/>
                <a:tab pos="7069138" algn="l"/>
                <a:tab pos="7526338" algn="l"/>
                <a:tab pos="7983538" algn="l"/>
                <a:tab pos="8440738" algn="l"/>
                <a:tab pos="8897938" algn="l"/>
                <a:tab pos="9355138" algn="l"/>
              </a:tabLst>
            </a:pP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Europa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kommer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att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uppleva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värmeböljor</a:t>
            </a:r>
            <a:endParaRPr lang="en-GB" sz="1200" kern="1200" dirty="0" smtClean="0">
              <a:solidFill>
                <a:schemeClr val="tx1"/>
              </a:solidFill>
              <a:latin typeface="Arial" charset="0"/>
              <a:ea typeface="+mn-ea"/>
              <a:cs typeface="+mn-ea" charset="0"/>
            </a:endParaRPr>
          </a:p>
          <a:p>
            <a:pPr marL="209550" indent="-209550" eaLnBrk="1" hangingPunct="1">
              <a:lnSpc>
                <a:spcPct val="96000"/>
              </a:lnSpc>
              <a:spcBef>
                <a:spcPct val="0"/>
              </a:spcBef>
              <a:tabLst>
                <a:tab pos="211138" algn="l"/>
                <a:tab pos="668338" algn="l"/>
                <a:tab pos="1125538" algn="l"/>
                <a:tab pos="1582738" algn="l"/>
                <a:tab pos="2039938" algn="l"/>
                <a:tab pos="2497138" algn="l"/>
                <a:tab pos="2954338" algn="l"/>
                <a:tab pos="3411538" algn="l"/>
                <a:tab pos="3868738" algn="l"/>
                <a:tab pos="4325938" algn="l"/>
                <a:tab pos="4783138" algn="l"/>
                <a:tab pos="5240338" algn="l"/>
                <a:tab pos="5697538" algn="l"/>
                <a:tab pos="6154738" algn="l"/>
                <a:tab pos="6611938" algn="l"/>
                <a:tab pos="7069138" algn="l"/>
                <a:tab pos="7526338" algn="l"/>
                <a:tab pos="7983538" algn="l"/>
                <a:tab pos="8440738" algn="l"/>
                <a:tab pos="8897938" algn="l"/>
                <a:tab pos="9355138" algn="l"/>
              </a:tabLst>
            </a:pP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Det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kommer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att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bli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fler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översvämningar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och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oväder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.</a:t>
            </a:r>
          </a:p>
          <a:p>
            <a:pPr marL="209550" indent="-209550" eaLnBrk="1" hangingPunct="1">
              <a:lnSpc>
                <a:spcPct val="96000"/>
              </a:lnSpc>
              <a:spcBef>
                <a:spcPct val="0"/>
              </a:spcBef>
              <a:tabLst>
                <a:tab pos="211138" algn="l"/>
                <a:tab pos="668338" algn="l"/>
                <a:tab pos="1125538" algn="l"/>
                <a:tab pos="1582738" algn="l"/>
                <a:tab pos="2039938" algn="l"/>
                <a:tab pos="2497138" algn="l"/>
                <a:tab pos="2954338" algn="l"/>
                <a:tab pos="3411538" algn="l"/>
                <a:tab pos="3868738" algn="l"/>
                <a:tab pos="4325938" algn="l"/>
                <a:tab pos="4783138" algn="l"/>
                <a:tab pos="5240338" algn="l"/>
                <a:tab pos="5697538" algn="l"/>
                <a:tab pos="6154738" algn="l"/>
                <a:tab pos="6611938" algn="l"/>
                <a:tab pos="7069138" algn="l"/>
                <a:tab pos="7526338" algn="l"/>
                <a:tab pos="7983538" algn="l"/>
                <a:tab pos="8440738" algn="l"/>
                <a:tab pos="8897938" algn="l"/>
                <a:tab pos="9355138" algn="l"/>
              </a:tabLst>
            </a:pP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Grönlandsisten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kommer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efterhand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att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försvinna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.</a:t>
            </a:r>
          </a:p>
          <a:p>
            <a:pPr marL="209550" indent="-209550" eaLnBrk="1" hangingPunct="1">
              <a:lnSpc>
                <a:spcPct val="96000"/>
              </a:lnSpc>
              <a:spcBef>
                <a:spcPct val="0"/>
              </a:spcBef>
              <a:tabLst>
                <a:tab pos="211138" algn="l"/>
                <a:tab pos="668338" algn="l"/>
                <a:tab pos="1125538" algn="l"/>
                <a:tab pos="1582738" algn="l"/>
                <a:tab pos="2039938" algn="l"/>
                <a:tab pos="2497138" algn="l"/>
                <a:tab pos="2954338" algn="l"/>
                <a:tab pos="3411538" algn="l"/>
                <a:tab pos="3868738" algn="l"/>
                <a:tab pos="4325938" algn="l"/>
                <a:tab pos="4783138" algn="l"/>
                <a:tab pos="5240338" algn="l"/>
                <a:tab pos="5697538" algn="l"/>
                <a:tab pos="6154738" algn="l"/>
                <a:tab pos="6611938" algn="l"/>
                <a:tab pos="7069138" algn="l"/>
                <a:tab pos="7526338" algn="l"/>
                <a:tab pos="7983538" algn="l"/>
                <a:tab pos="8440738" algn="l"/>
                <a:tab pos="8897938" algn="l"/>
                <a:tab pos="9355138" algn="l"/>
              </a:tabLst>
            </a:pP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Över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30%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av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de nu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levande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arterna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kan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komma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att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bli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utrotade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.</a:t>
            </a:r>
            <a:endParaRPr lang="en-GB" sz="1200" kern="1200" dirty="0">
              <a:solidFill>
                <a:schemeClr val="tx1"/>
              </a:solidFill>
              <a:latin typeface="Arial" charset="0"/>
              <a:ea typeface="+mn-ea"/>
              <a:cs typeface="+mn-ea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B8DDD157-4593-4BA0-BF32-9C80169CD233}" type="slidenum">
              <a:rPr lang="nb-NO" smtClean="0"/>
              <a:pPr eaLnBrk="1" hangingPunct="1"/>
              <a:t>21</a:t>
            </a:fld>
            <a:endParaRPr lang="nb-NO" smtClean="0"/>
          </a:p>
        </p:txBody>
      </p:sp>
      <p:sp>
        <p:nvSpPr>
          <p:cNvPr id="72707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defTabSz="9128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9128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9128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9128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9128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fld id="{D49EB60F-D95F-4C2A-8D1D-BECF14D734C2}" type="slidenum">
              <a:rPr lang="nb-NO" sz="1200"/>
              <a:pPr algn="r" eaLnBrk="1" hangingPunct="1"/>
              <a:t>21</a:t>
            </a:fld>
            <a:endParaRPr lang="nb-NO" sz="1200"/>
          </a:p>
        </p:txBody>
      </p:sp>
      <p:sp>
        <p:nvSpPr>
          <p:cNvPr id="7270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>
              <a:lnSpc>
                <a:spcPct val="77000"/>
              </a:lnSpc>
              <a:spcBef>
                <a:spcPct val="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Om vi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fortsätter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att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släppa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ut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lika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mycket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växthusgaser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som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vi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gör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idag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så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kommer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världen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att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bli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4 grader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varmare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.</a:t>
            </a:r>
          </a:p>
          <a:p>
            <a:pPr eaLnBrk="1" hangingPunct="1">
              <a:lnSpc>
                <a:spcPct val="77000"/>
              </a:lnSpc>
              <a:spcBef>
                <a:spcPct val="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GB" sz="1200" kern="1200" dirty="0" smtClean="0">
              <a:solidFill>
                <a:schemeClr val="tx1"/>
              </a:solidFill>
              <a:latin typeface="Arial" charset="0"/>
              <a:ea typeface="+mn-ea"/>
              <a:cs typeface="+mn-ea" charset="0"/>
            </a:endParaRPr>
          </a:p>
          <a:p>
            <a:pPr eaLnBrk="1" hangingPunct="1">
              <a:lnSpc>
                <a:spcPct val="77000"/>
              </a:lnSpc>
              <a:spcBef>
                <a:spcPct val="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Den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stigande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temperaturer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kan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leda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till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att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temperaturen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går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upp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till 48°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på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sommaren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i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Schweiz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och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att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alperna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kommer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att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vara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snö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-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och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isfira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. </a:t>
            </a:r>
          </a:p>
          <a:p>
            <a:pPr eaLnBrk="1" hangingPunct="1">
              <a:lnSpc>
                <a:spcPct val="77000"/>
              </a:lnSpc>
              <a:spcBef>
                <a:spcPct val="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Havsnivån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kommer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att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stiga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och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flera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öriken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kommer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att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försvinna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i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havet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.</a:t>
            </a:r>
          </a:p>
          <a:p>
            <a:pPr eaLnBrk="1" hangingPunct="1">
              <a:lnSpc>
                <a:spcPct val="77000"/>
              </a:lnSpc>
              <a:spcBef>
                <a:spcPct val="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Det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kommer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att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blir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mer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torka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och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mer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utbredd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brist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på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vatten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och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mat.</a:t>
            </a:r>
          </a:p>
          <a:p>
            <a:pPr eaLnBrk="1" hangingPunct="1">
              <a:lnSpc>
                <a:spcPct val="77000"/>
              </a:lnSpc>
              <a:spcBef>
                <a:spcPct val="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Tillsammans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kan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dessa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effekter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bidra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till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miljontals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klimatflyktingar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över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världen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.</a:t>
            </a:r>
          </a:p>
          <a:p>
            <a:pPr eaLnBrk="1" hangingPunct="1">
              <a:lnSpc>
                <a:spcPct val="77000"/>
              </a:lnSpc>
              <a:spcBef>
                <a:spcPct val="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GB" sz="1200" kern="1200" dirty="0" smtClean="0">
              <a:solidFill>
                <a:schemeClr val="tx1"/>
              </a:solidFill>
              <a:latin typeface="Arial" charset="0"/>
              <a:ea typeface="+mn-ea"/>
              <a:cs typeface="+mn-ea" charset="0"/>
            </a:endParaRPr>
          </a:p>
          <a:p>
            <a:pPr eaLnBrk="1" hangingPunct="1">
              <a:lnSpc>
                <a:spcPct val="77000"/>
              </a:lnSpc>
              <a:spcBef>
                <a:spcPct val="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4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(WWV/IPCC)</a:t>
            </a:r>
          </a:p>
          <a:p>
            <a:pPr eaLnBrk="1" hangingPunct="1">
              <a:lnSpc>
                <a:spcPct val="77000"/>
              </a:lnSpc>
              <a:spcBef>
                <a:spcPct val="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GB" sz="400" kern="1200" dirty="0" smtClean="0">
              <a:solidFill>
                <a:schemeClr val="tx1"/>
              </a:solidFill>
              <a:latin typeface="Arial" charset="0"/>
              <a:ea typeface="+mn-ea"/>
              <a:cs typeface="+mn-ea" charset="0"/>
            </a:endParaRPr>
          </a:p>
          <a:p>
            <a:pPr eaLnBrk="1" hangingPunct="1">
              <a:lnSpc>
                <a:spcPct val="77000"/>
              </a:lnSpc>
              <a:spcBef>
                <a:spcPct val="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GB" sz="400" kern="1200" dirty="0" smtClean="0">
              <a:solidFill>
                <a:schemeClr val="tx1"/>
              </a:solidFill>
              <a:latin typeface="Arial" charset="0"/>
              <a:ea typeface="+mn-ea"/>
              <a:cs typeface="+mn-ea" charset="0"/>
            </a:endParaRPr>
          </a:p>
          <a:p>
            <a:pPr eaLnBrk="1" hangingPunct="1">
              <a:lnSpc>
                <a:spcPct val="77000"/>
              </a:lnSpc>
              <a:spcBef>
                <a:spcPct val="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GB" sz="400" kern="1200" dirty="0" smtClean="0">
              <a:solidFill>
                <a:schemeClr val="tx1"/>
              </a:solidFill>
              <a:latin typeface="Arial" charset="0"/>
              <a:ea typeface="+mn-ea"/>
              <a:cs typeface="+mn-ea" charset="0"/>
            </a:endParaRPr>
          </a:p>
          <a:p>
            <a:pPr eaLnBrk="1" hangingPunct="1">
              <a:lnSpc>
                <a:spcPct val="77000"/>
              </a:lnSpc>
              <a:spcBef>
                <a:spcPct val="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GB" sz="400" kern="1200" dirty="0" smtClean="0">
              <a:solidFill>
                <a:schemeClr val="tx1"/>
              </a:solidFill>
              <a:latin typeface="Arial" charset="0"/>
              <a:ea typeface="+mn-ea"/>
              <a:cs typeface="+mn-ea" charset="0"/>
            </a:endParaRPr>
          </a:p>
          <a:p>
            <a:pPr eaLnBrk="1" hangingPunct="1">
              <a:lnSpc>
                <a:spcPct val="77000"/>
              </a:lnSpc>
              <a:spcBef>
                <a:spcPct val="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GB" sz="400" kern="1200" dirty="0">
              <a:solidFill>
                <a:schemeClr val="tx1"/>
              </a:solidFill>
              <a:latin typeface="Arial" charset="0"/>
              <a:ea typeface="+mn-ea"/>
              <a:cs typeface="+mn-ea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B9B0C938-83A1-4A00-8527-F0A1DADB81CB}" type="slidenum">
              <a:rPr lang="nb-NO" smtClean="0"/>
              <a:pPr eaLnBrk="1" hangingPunct="1"/>
              <a:t>22</a:t>
            </a:fld>
            <a:endParaRPr lang="nb-NO" smtClean="0"/>
          </a:p>
        </p:txBody>
      </p:sp>
      <p:sp>
        <p:nvSpPr>
          <p:cNvPr id="73731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defTabSz="9128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9128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9128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9128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9128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fld id="{E0FC8D67-0973-495F-9B79-0FB7157876B2}" type="slidenum">
              <a:rPr lang="nb-NO" sz="1200"/>
              <a:pPr algn="r" eaLnBrk="1" hangingPunct="1"/>
              <a:t>22</a:t>
            </a:fld>
            <a:endParaRPr lang="nb-NO" sz="1200"/>
          </a:p>
        </p:txBody>
      </p:sp>
      <p:sp>
        <p:nvSpPr>
          <p:cNvPr id="7373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3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>
              <a:lnSpc>
                <a:spcPct val="96000"/>
              </a:lnSpc>
              <a:spcBef>
                <a:spcPct val="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Lyckligtvis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är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det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osannolikt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att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den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globala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uppvärmningen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kommer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att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bli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så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stor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som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6 grader. Om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det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ändå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sker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är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det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stor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osäkerhet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kring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vilka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effekter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detta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kommer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att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ha.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Forskare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anser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att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:</a:t>
            </a:r>
          </a:p>
          <a:p>
            <a:pPr eaLnBrk="1" hangingPunct="1">
              <a:lnSpc>
                <a:spcPct val="96000"/>
              </a:lnSpc>
              <a:spcBef>
                <a:spcPct val="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GB" sz="1200" kern="1200" dirty="0" smtClean="0">
              <a:solidFill>
                <a:schemeClr val="tx1"/>
              </a:solidFill>
              <a:latin typeface="Arial" charset="0"/>
              <a:ea typeface="+mn-ea"/>
              <a:cs typeface="+mn-ea" charset="0"/>
            </a:endParaRPr>
          </a:p>
          <a:p>
            <a:pPr eaLnBrk="1" hangingPunct="1">
              <a:lnSpc>
                <a:spcPct val="96000"/>
              </a:lnSpc>
              <a:spcBef>
                <a:spcPct val="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Jorden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kommer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inte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längre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att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vara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sådan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vi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känner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den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idag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.</a:t>
            </a:r>
          </a:p>
          <a:p>
            <a:pPr eaLnBrk="1" hangingPunct="1">
              <a:lnSpc>
                <a:spcPct val="96000"/>
              </a:lnSpc>
              <a:spcBef>
                <a:spcPct val="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Regnskogen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kommer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att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vara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borta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,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och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i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några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fall ha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förvandlats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till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öken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.</a:t>
            </a:r>
          </a:p>
          <a:p>
            <a:pPr eaLnBrk="1" hangingPunct="1">
              <a:lnSpc>
                <a:spcPct val="96000"/>
              </a:lnSpc>
              <a:spcBef>
                <a:spcPct val="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Havsnivån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kommer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att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skapa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allvarliga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problem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för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miljonstäder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som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New York, London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och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Tokyo</a:t>
            </a:r>
          </a:p>
          <a:p>
            <a:pPr eaLnBrk="1" hangingPunct="1">
              <a:lnSpc>
                <a:spcPct val="96000"/>
              </a:lnSpc>
              <a:spcBef>
                <a:spcPct val="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Betydande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utrotning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av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nu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levande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arter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-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matproduktionen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kommer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att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falla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kraftigt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.</a:t>
            </a:r>
          </a:p>
          <a:p>
            <a:pPr eaLnBrk="1" hangingPunct="1">
              <a:lnSpc>
                <a:spcPct val="96000"/>
              </a:lnSpc>
              <a:spcBef>
                <a:spcPct val="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GB" sz="1200" kern="1200" dirty="0" smtClean="0">
              <a:solidFill>
                <a:schemeClr val="tx1"/>
              </a:solidFill>
              <a:latin typeface="Arial" charset="0"/>
              <a:ea typeface="+mn-ea"/>
              <a:cs typeface="+mn-ea" charset="0"/>
            </a:endParaRPr>
          </a:p>
          <a:p>
            <a:pPr eaLnBrk="1" hangingPunct="1">
              <a:lnSpc>
                <a:spcPct val="96000"/>
              </a:lnSpc>
              <a:spcBef>
                <a:spcPct val="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GB" sz="1200" kern="1200" dirty="0" smtClean="0">
              <a:solidFill>
                <a:schemeClr val="tx1"/>
              </a:solidFill>
              <a:latin typeface="Arial" charset="0"/>
              <a:ea typeface="+mn-ea"/>
              <a:cs typeface="+mn-ea" charset="0"/>
            </a:endParaRPr>
          </a:p>
          <a:p>
            <a:pPr eaLnBrk="1" hangingPunct="1">
              <a:lnSpc>
                <a:spcPct val="96000"/>
              </a:lnSpc>
              <a:spcBef>
                <a:spcPct val="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(WWV)</a:t>
            </a:r>
            <a:endParaRPr lang="en-GB" sz="1200" kern="1200" dirty="0">
              <a:solidFill>
                <a:schemeClr val="tx1"/>
              </a:solidFill>
              <a:latin typeface="Arial" charset="0"/>
              <a:ea typeface="+mn-ea"/>
              <a:cs typeface="+mn-ea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2F097111-E38D-4842-AF61-284672D577D2}" type="slidenum">
              <a:rPr lang="nb-NO" smtClean="0"/>
              <a:pPr eaLnBrk="1" hangingPunct="1"/>
              <a:t>23</a:t>
            </a:fld>
            <a:endParaRPr lang="nb-NO" smtClean="0"/>
          </a:p>
        </p:txBody>
      </p:sp>
      <p:sp>
        <p:nvSpPr>
          <p:cNvPr id="74755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defTabSz="9128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9128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9128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9128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9128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fld id="{55A8C039-CE21-451D-95C7-295BB256F140}" type="slidenum">
              <a:rPr lang="nb-NO" sz="1200"/>
              <a:pPr algn="r" eaLnBrk="1" hangingPunct="1"/>
              <a:t>23</a:t>
            </a:fld>
            <a:endParaRPr lang="nb-NO" sz="1200"/>
          </a:p>
        </p:txBody>
      </p:sp>
      <p:sp>
        <p:nvSpPr>
          <p:cNvPr id="7475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7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>
              <a:lnSpc>
                <a:spcPct val="96000"/>
              </a:lnSpc>
              <a:spcBef>
                <a:spcPct val="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På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klimattoppmötet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 2010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enades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länderna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om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att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den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globala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uppvärmningen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måste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begränsas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till max 2 grader.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Detta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kallas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2-gradersmålet.</a:t>
            </a:r>
          </a:p>
          <a:p>
            <a:pPr eaLnBrk="1" hangingPunct="1">
              <a:lnSpc>
                <a:spcPct val="96000"/>
              </a:lnSpc>
              <a:spcBef>
                <a:spcPct val="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GB" sz="1200" kern="1200" dirty="0" smtClean="0">
              <a:solidFill>
                <a:schemeClr val="tx1"/>
              </a:solidFill>
              <a:latin typeface="Arial" charset="0"/>
              <a:ea typeface="+mn-ea"/>
              <a:cs typeface="+mn-ea" charset="0"/>
            </a:endParaRPr>
          </a:p>
          <a:p>
            <a:pPr eaLnBrk="1" hangingPunct="1">
              <a:lnSpc>
                <a:spcPct val="96000"/>
              </a:lnSpc>
              <a:spcBef>
                <a:spcPct val="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En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temperaturökning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upp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till 2 grader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kommer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att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få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allvarliga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effekter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, men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kommer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troligen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att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vara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överkomligt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ekonomiskt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,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socialt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och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miljömässigt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.</a:t>
            </a:r>
          </a:p>
          <a:p>
            <a:pPr eaLnBrk="1" hangingPunct="1">
              <a:lnSpc>
                <a:spcPct val="96000"/>
              </a:lnSpc>
              <a:spcBef>
                <a:spcPct val="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GB" sz="1200" kern="1200" dirty="0" smtClean="0">
              <a:solidFill>
                <a:schemeClr val="tx1"/>
              </a:solidFill>
              <a:latin typeface="Arial" charset="0"/>
              <a:ea typeface="+mn-ea"/>
              <a:cs typeface="+mn-ea" charset="0"/>
            </a:endParaRPr>
          </a:p>
          <a:p>
            <a:pPr eaLnBrk="1" hangingPunct="1">
              <a:lnSpc>
                <a:spcPct val="96000"/>
              </a:lnSpc>
              <a:spcBef>
                <a:spcPct val="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För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att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hålla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temperaturökningen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under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två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grader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måste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mängden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växthusgaser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i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atmofären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begränsas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till 450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ppm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CO2-ekvivalenter.</a:t>
            </a:r>
          </a:p>
          <a:p>
            <a:pPr eaLnBrk="1" hangingPunct="1">
              <a:lnSpc>
                <a:spcPct val="96000"/>
              </a:lnSpc>
              <a:spcBef>
                <a:spcPct val="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För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att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uppnå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detta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menar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FNs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klimatpanel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att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industriländer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måste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reducera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sina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utsläpp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med 25-40%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före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år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2020.</a:t>
            </a:r>
          </a:p>
          <a:p>
            <a:pPr eaLnBrk="1" hangingPunct="1">
              <a:lnSpc>
                <a:spcPct val="96000"/>
              </a:lnSpc>
              <a:spcBef>
                <a:spcPct val="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GB" sz="1200" kern="1200" dirty="0">
              <a:solidFill>
                <a:schemeClr val="tx1"/>
              </a:solidFill>
              <a:latin typeface="Arial" charset="0"/>
              <a:ea typeface="+mn-ea"/>
              <a:cs typeface="+mn-ea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07703DAF-CA7E-4856-97E9-63E6E22C5B23}" type="slidenum">
              <a:rPr lang="nb-NO" smtClean="0"/>
              <a:pPr eaLnBrk="1" hangingPunct="1"/>
              <a:t>24</a:t>
            </a:fld>
            <a:endParaRPr lang="nb-NO" smtClean="0"/>
          </a:p>
        </p:txBody>
      </p:sp>
      <p:sp>
        <p:nvSpPr>
          <p:cNvPr id="75779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defTabSz="9128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9128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9128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9128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9128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fld id="{4772AA9A-28E0-4E88-AA02-395314A48DE8}" type="slidenum">
              <a:rPr lang="nb-NO" sz="1200"/>
              <a:pPr algn="r" eaLnBrk="1" hangingPunct="1"/>
              <a:t>24</a:t>
            </a:fld>
            <a:endParaRPr lang="nb-NO" sz="1200"/>
          </a:p>
        </p:txBody>
      </p:sp>
      <p:sp>
        <p:nvSpPr>
          <p:cNvPr id="757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8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209550" indent="-209550" eaLnBrk="1" hangingPunct="1">
              <a:lnSpc>
                <a:spcPct val="96000"/>
              </a:lnSpc>
              <a:spcBef>
                <a:spcPct val="0"/>
              </a:spcBef>
              <a:tabLst>
                <a:tab pos="211138" algn="l"/>
                <a:tab pos="668338" algn="l"/>
                <a:tab pos="1125538" algn="l"/>
                <a:tab pos="1582738" algn="l"/>
                <a:tab pos="2039938" algn="l"/>
                <a:tab pos="2497138" algn="l"/>
                <a:tab pos="2954338" algn="l"/>
                <a:tab pos="3411538" algn="l"/>
                <a:tab pos="3868738" algn="l"/>
                <a:tab pos="4325938" algn="l"/>
                <a:tab pos="4783138" algn="l"/>
                <a:tab pos="5240338" algn="l"/>
                <a:tab pos="5697538" algn="l"/>
                <a:tab pos="6154738" algn="l"/>
                <a:tab pos="6611938" algn="l"/>
                <a:tab pos="7069138" algn="l"/>
                <a:tab pos="7526338" algn="l"/>
                <a:tab pos="7983538" algn="l"/>
                <a:tab pos="8440738" algn="l"/>
                <a:tab pos="8897938" algn="l"/>
                <a:tab pos="9355138" algn="l"/>
              </a:tabLst>
            </a:pPr>
            <a:endParaRPr lang="en-GB" sz="1200" dirty="0" smtClean="0">
              <a:latin typeface="Arial" charset="0"/>
              <a:cs typeface="Arial" charset="0"/>
            </a:endParaRPr>
          </a:p>
          <a:p>
            <a:pPr marL="209550" indent="-209550" eaLnBrk="1" hangingPunct="1">
              <a:lnSpc>
                <a:spcPct val="96000"/>
              </a:lnSpc>
              <a:spcBef>
                <a:spcPct val="0"/>
              </a:spcBef>
              <a:buSzPct val="45000"/>
              <a:buFont typeface="StarSymbol" charset="0"/>
              <a:buChar char="-"/>
              <a:tabLst>
                <a:tab pos="211138" algn="l"/>
                <a:tab pos="668338" algn="l"/>
                <a:tab pos="1125538" algn="l"/>
                <a:tab pos="1582738" algn="l"/>
                <a:tab pos="2039938" algn="l"/>
                <a:tab pos="2497138" algn="l"/>
                <a:tab pos="2954338" algn="l"/>
                <a:tab pos="3411538" algn="l"/>
                <a:tab pos="3868738" algn="l"/>
                <a:tab pos="4325938" algn="l"/>
                <a:tab pos="4783138" algn="l"/>
                <a:tab pos="5240338" algn="l"/>
                <a:tab pos="5697538" algn="l"/>
                <a:tab pos="6154738" algn="l"/>
                <a:tab pos="6611938" algn="l"/>
                <a:tab pos="7069138" algn="l"/>
                <a:tab pos="7526338" algn="l"/>
                <a:tab pos="7983538" algn="l"/>
                <a:tab pos="8440738" algn="l"/>
                <a:tab pos="8897938" algn="l"/>
                <a:tab pos="9355138" algn="l"/>
              </a:tabLst>
            </a:pP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Det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finns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osäkerheter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i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all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forskning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. I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klimatforskningen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är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osäkerheten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speciellt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knuten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till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hur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utsläppen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av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växthusgaser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kommer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att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påverka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framtidens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miljö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.</a:t>
            </a:r>
          </a:p>
          <a:p>
            <a:pPr marL="209550" indent="-209550" eaLnBrk="1" hangingPunct="1">
              <a:lnSpc>
                <a:spcPct val="96000"/>
              </a:lnSpc>
              <a:spcBef>
                <a:spcPct val="0"/>
              </a:spcBef>
              <a:buClrTx/>
              <a:buSzTx/>
              <a:buFontTx/>
              <a:buNone/>
              <a:tabLst>
                <a:tab pos="211138" algn="l"/>
                <a:tab pos="668338" algn="l"/>
                <a:tab pos="1125538" algn="l"/>
                <a:tab pos="1582738" algn="l"/>
                <a:tab pos="2039938" algn="l"/>
                <a:tab pos="2497138" algn="l"/>
                <a:tab pos="2954338" algn="l"/>
                <a:tab pos="3411538" algn="l"/>
                <a:tab pos="3868738" algn="l"/>
                <a:tab pos="4325938" algn="l"/>
                <a:tab pos="4783138" algn="l"/>
                <a:tab pos="5240338" algn="l"/>
                <a:tab pos="5697538" algn="l"/>
                <a:tab pos="6154738" algn="l"/>
                <a:tab pos="6611938" algn="l"/>
                <a:tab pos="7069138" algn="l"/>
                <a:tab pos="7526338" algn="l"/>
                <a:tab pos="7983538" algn="l"/>
                <a:tab pos="8440738" algn="l"/>
                <a:tab pos="8897938" algn="l"/>
                <a:tab pos="9355138" algn="l"/>
              </a:tabLst>
            </a:pPr>
            <a:endParaRPr lang="en-GB" sz="1200" kern="1200" dirty="0" smtClean="0">
              <a:solidFill>
                <a:schemeClr val="tx1"/>
              </a:solidFill>
              <a:latin typeface="Arial" charset="0"/>
              <a:ea typeface="+mn-ea"/>
              <a:cs typeface="+mn-ea" charset="0"/>
            </a:endParaRPr>
          </a:p>
          <a:p>
            <a:pPr marL="209550" indent="-209550" eaLnBrk="1" hangingPunct="1">
              <a:lnSpc>
                <a:spcPct val="96000"/>
              </a:lnSpc>
              <a:spcBef>
                <a:spcPct val="0"/>
              </a:spcBef>
              <a:buSzPct val="45000"/>
              <a:buFont typeface="StarSymbol" charset="0"/>
              <a:buChar char="-"/>
              <a:tabLst>
                <a:tab pos="211138" algn="l"/>
                <a:tab pos="668338" algn="l"/>
                <a:tab pos="1125538" algn="l"/>
                <a:tab pos="1582738" algn="l"/>
                <a:tab pos="2039938" algn="l"/>
                <a:tab pos="2497138" algn="l"/>
                <a:tab pos="2954338" algn="l"/>
                <a:tab pos="3411538" algn="l"/>
                <a:tab pos="3868738" algn="l"/>
                <a:tab pos="4325938" algn="l"/>
                <a:tab pos="4783138" algn="l"/>
                <a:tab pos="5240338" algn="l"/>
                <a:tab pos="5697538" algn="l"/>
                <a:tab pos="6154738" algn="l"/>
                <a:tab pos="6611938" algn="l"/>
                <a:tab pos="7069138" algn="l"/>
                <a:tab pos="7526338" algn="l"/>
                <a:tab pos="7983538" algn="l"/>
                <a:tab pos="8440738" algn="l"/>
                <a:tab pos="8897938" algn="l"/>
                <a:tab pos="9355138" algn="l"/>
              </a:tabLst>
            </a:pP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Andra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saker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är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forskarna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mer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säkra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på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. FNs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klimatpanel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har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kommit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fram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till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att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det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är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mer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än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90%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säkert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att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människorna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bidrar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till den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globala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uppvärmningen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. FNs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klimatpanel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består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av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forskare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från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hela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världen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och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är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den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ledande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källan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till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kunskap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om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klimatet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. </a:t>
            </a:r>
          </a:p>
          <a:p>
            <a:pPr marL="209550" indent="-209550" eaLnBrk="1" hangingPunct="1">
              <a:lnSpc>
                <a:spcPct val="96000"/>
              </a:lnSpc>
              <a:spcBef>
                <a:spcPct val="0"/>
              </a:spcBef>
              <a:buClrTx/>
              <a:buSzTx/>
              <a:buFontTx/>
              <a:buNone/>
              <a:tabLst>
                <a:tab pos="211138" algn="l"/>
                <a:tab pos="668338" algn="l"/>
                <a:tab pos="1125538" algn="l"/>
                <a:tab pos="1582738" algn="l"/>
                <a:tab pos="2039938" algn="l"/>
                <a:tab pos="2497138" algn="l"/>
                <a:tab pos="2954338" algn="l"/>
                <a:tab pos="3411538" algn="l"/>
                <a:tab pos="3868738" algn="l"/>
                <a:tab pos="4325938" algn="l"/>
                <a:tab pos="4783138" algn="l"/>
                <a:tab pos="5240338" algn="l"/>
                <a:tab pos="5697538" algn="l"/>
                <a:tab pos="6154738" algn="l"/>
                <a:tab pos="6611938" algn="l"/>
                <a:tab pos="7069138" algn="l"/>
                <a:tab pos="7526338" algn="l"/>
                <a:tab pos="7983538" algn="l"/>
                <a:tab pos="8440738" algn="l"/>
                <a:tab pos="8897938" algn="l"/>
                <a:tab pos="9355138" algn="l"/>
              </a:tabLst>
            </a:pPr>
            <a:endParaRPr lang="en-GB" sz="1200" kern="1200" dirty="0" smtClean="0">
              <a:solidFill>
                <a:schemeClr val="tx1"/>
              </a:solidFill>
              <a:latin typeface="Arial" charset="0"/>
              <a:ea typeface="+mn-ea"/>
              <a:cs typeface="+mn-ea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9128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9128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9128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9128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F4E50594-37D5-4939-A0A3-DB146B93834E}" type="slidenum">
              <a:rPr lang="nb-NO" smtClean="0"/>
              <a:pPr eaLnBrk="1" hangingPunct="1"/>
              <a:t>25</a:t>
            </a:fld>
            <a:endParaRPr lang="nb-NO" smtClean="0"/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3588" cy="3429000"/>
          </a:xfrm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lnSpc>
                <a:spcPct val="96000"/>
              </a:lnSpc>
              <a:spcBef>
                <a:spcPct val="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GB" sz="1200" kern="1200" dirty="0" smtClean="0">
              <a:solidFill>
                <a:schemeClr val="tx1"/>
              </a:solidFill>
              <a:latin typeface="Arial" charset="0"/>
              <a:ea typeface="+mn-ea"/>
              <a:cs typeface="+mn-ea" charset="0"/>
            </a:endParaRPr>
          </a:p>
          <a:p>
            <a:pPr eaLnBrk="1" hangingPunct="1">
              <a:lnSpc>
                <a:spcPct val="96000"/>
              </a:lnSpc>
              <a:spcBef>
                <a:spcPct val="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Detta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är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en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översikt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över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utsläppen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av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växthusgaser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i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de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länder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som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deltar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i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Klimattoppmöte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i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skolan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.</a:t>
            </a:r>
          </a:p>
          <a:p>
            <a:pPr eaLnBrk="1" hangingPunct="1">
              <a:lnSpc>
                <a:spcPct val="96000"/>
              </a:lnSpc>
              <a:spcBef>
                <a:spcPct val="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GB" sz="1200" kern="1200" dirty="0" smtClean="0">
              <a:solidFill>
                <a:schemeClr val="tx1"/>
              </a:solidFill>
              <a:latin typeface="Arial" charset="0"/>
              <a:ea typeface="+mn-ea"/>
              <a:cs typeface="+mn-ea" charset="0"/>
            </a:endParaRPr>
          </a:p>
          <a:p>
            <a:pPr eaLnBrk="1" hangingPunct="1">
              <a:lnSpc>
                <a:spcPct val="96000"/>
              </a:lnSpc>
              <a:spcBef>
                <a:spcPct val="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Kina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står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för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hela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21,5 %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av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världens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utsläpp</a:t>
            </a:r>
            <a:endParaRPr lang="en-GB" sz="1200" kern="1200" dirty="0" smtClean="0">
              <a:solidFill>
                <a:schemeClr val="tx1"/>
              </a:solidFill>
              <a:latin typeface="Arial" charset="0"/>
              <a:ea typeface="+mn-ea"/>
              <a:cs typeface="+mn-ea" charset="0"/>
            </a:endParaRPr>
          </a:p>
          <a:p>
            <a:pPr eaLnBrk="1" hangingPunct="1">
              <a:lnSpc>
                <a:spcPct val="96000"/>
              </a:lnSpc>
              <a:spcBef>
                <a:spcPct val="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USA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kommer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strax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efter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</a:p>
          <a:p>
            <a:pPr eaLnBrk="1" hangingPunct="1">
              <a:lnSpc>
                <a:spcPct val="96000"/>
              </a:lnSpc>
              <a:spcBef>
                <a:spcPct val="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Brasilien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och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Sverige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ge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har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jämförelsevis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låga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utsläpp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och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</a:p>
          <a:p>
            <a:pPr eaLnBrk="1" hangingPunct="1">
              <a:lnSpc>
                <a:spcPct val="96000"/>
              </a:lnSpc>
              <a:spcBef>
                <a:spcPct val="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Moçambique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och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Maldiverna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står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för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mindre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än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0,1 %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av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världens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utsläpp</a:t>
            </a:r>
            <a:endParaRPr lang="en-GB" sz="1200" kern="1200" dirty="0" smtClean="0">
              <a:solidFill>
                <a:schemeClr val="tx1"/>
              </a:solidFill>
              <a:latin typeface="Arial" charset="0"/>
              <a:ea typeface="+mn-ea"/>
              <a:cs typeface="+mn-ea" charset="0"/>
            </a:endParaRPr>
          </a:p>
          <a:p>
            <a:pPr eaLnBrk="1" hangingPunct="1">
              <a:lnSpc>
                <a:spcPct val="96000"/>
              </a:lnSpc>
              <a:spcBef>
                <a:spcPct val="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GB" sz="1200" kern="1200" dirty="0" smtClean="0">
              <a:solidFill>
                <a:schemeClr val="tx1"/>
              </a:solidFill>
              <a:latin typeface="Arial" charset="0"/>
              <a:ea typeface="+mn-ea"/>
              <a:cs typeface="+mn-ea" charset="0"/>
            </a:endParaRPr>
          </a:p>
          <a:p>
            <a:pPr eaLnBrk="1" hangingPunct="1">
              <a:lnSpc>
                <a:spcPct val="96000"/>
              </a:lnSpc>
              <a:spcBef>
                <a:spcPct val="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(FNs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klimapanel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, http://en.wikipedia.org/wiki/List_of_countries_by_carbon_dioxide_emissions)</a:t>
            </a:r>
          </a:p>
          <a:p>
            <a:pPr eaLnBrk="1" hangingPunct="1">
              <a:lnSpc>
                <a:spcPct val="96000"/>
              </a:lnSpc>
              <a:spcBef>
                <a:spcPct val="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GB" sz="1200" kern="1200" dirty="0" smtClean="0">
              <a:solidFill>
                <a:schemeClr val="tx1"/>
              </a:solidFill>
              <a:latin typeface="Arial" charset="0"/>
              <a:ea typeface="+mn-ea"/>
              <a:cs typeface="+mn-ea" charset="0"/>
            </a:endParaRPr>
          </a:p>
          <a:p>
            <a:pPr eaLnBrk="1" hangingPunct="1">
              <a:lnSpc>
                <a:spcPct val="96000"/>
              </a:lnSpc>
              <a:spcBef>
                <a:spcPct val="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GB" sz="1200" kern="1200" dirty="0">
              <a:solidFill>
                <a:schemeClr val="tx1"/>
              </a:solidFill>
              <a:latin typeface="Arial" charset="0"/>
              <a:ea typeface="+mn-ea"/>
              <a:cs typeface="+mn-ea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8F3F45AA-D62C-4090-A000-448FB620A59D}" type="slidenum">
              <a:rPr lang="nb-NO" smtClean="0"/>
              <a:pPr eaLnBrk="1" hangingPunct="1"/>
              <a:t>26</a:t>
            </a:fld>
            <a:endParaRPr lang="nb-NO" smtClean="0"/>
          </a:p>
        </p:txBody>
      </p:sp>
      <p:sp>
        <p:nvSpPr>
          <p:cNvPr id="77827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defTabSz="9128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9128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9128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9128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9128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fld id="{63FAEAA0-FDF5-4FDF-B309-88D4D93CDD77}" type="slidenum">
              <a:rPr lang="nb-NO" sz="1200"/>
              <a:pPr algn="r" eaLnBrk="1" hangingPunct="1"/>
              <a:t>26</a:t>
            </a:fld>
            <a:endParaRPr lang="nb-NO" sz="1200"/>
          </a:p>
        </p:txBody>
      </p:sp>
      <p:sp>
        <p:nvSpPr>
          <p:cNvPr id="7782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>
              <a:lnSpc>
                <a:spcPct val="96000"/>
              </a:lnSpc>
              <a:spcBef>
                <a:spcPct val="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nb-NO" dirty="0" smtClean="0"/>
              <a:t>Hvis du regner 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Om man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i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stället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tittar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på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utsläpp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per person ser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grafen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annorlunda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ut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.</a:t>
            </a:r>
          </a:p>
          <a:p>
            <a:pPr eaLnBrk="1" hangingPunct="1">
              <a:lnSpc>
                <a:spcPct val="96000"/>
              </a:lnSpc>
              <a:spcBef>
                <a:spcPct val="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USA slipper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ut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mest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per person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medan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Sverige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tar en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klar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andraplats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av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länderne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som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deltar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i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Klimattoppmötet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.</a:t>
            </a:r>
          </a:p>
          <a:p>
            <a:pPr eaLnBrk="1" hangingPunct="1">
              <a:lnSpc>
                <a:spcPct val="96000"/>
              </a:lnSpc>
              <a:spcBef>
                <a:spcPct val="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</a:p>
          <a:p>
            <a:pPr eaLnBrk="1" hangingPunct="1">
              <a:lnSpc>
                <a:spcPct val="96000"/>
              </a:lnSpc>
              <a:spcBef>
                <a:spcPct val="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Kina,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som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är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det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land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i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världen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som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har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de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största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utsläppen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av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växthusgaser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,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kommer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ganska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långt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ner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på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listan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när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vi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fördelar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utsläppen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på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alla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invånare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.</a:t>
            </a:r>
          </a:p>
          <a:p>
            <a:pPr eaLnBrk="1" hangingPunct="1">
              <a:lnSpc>
                <a:spcPct val="96000"/>
              </a:lnSpc>
              <a:spcBef>
                <a:spcPct val="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GB" sz="1200" kern="1200" dirty="0" smtClean="0">
              <a:solidFill>
                <a:schemeClr val="tx1"/>
              </a:solidFill>
              <a:latin typeface="Arial" charset="0"/>
              <a:ea typeface="+mn-ea"/>
              <a:cs typeface="+mn-ea" charset="0"/>
            </a:endParaRPr>
          </a:p>
          <a:p>
            <a:pPr eaLnBrk="1" hangingPunct="1">
              <a:lnSpc>
                <a:spcPct val="96000"/>
              </a:lnSpc>
              <a:spcBef>
                <a:spcPct val="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Moçambique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ligger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på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botten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av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listan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, med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mycket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låga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utsläpp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per person.</a:t>
            </a:r>
          </a:p>
          <a:p>
            <a:pPr defTabSz="912813" eaLnBrk="1" hangingPunct="1"/>
            <a:r>
              <a:rPr lang="nb-NO" dirty="0" smtClean="0"/>
              <a:t>Kina, som er verdens største utslipper, kommer ganske langt ned på lista når vi deler utslippene på alle innbyggerne</a:t>
            </a:r>
          </a:p>
          <a:p>
            <a:pPr defTabSz="912813" eaLnBrk="1" hangingPunct="1"/>
            <a:r>
              <a:rPr lang="nb-NO" dirty="0" smtClean="0"/>
              <a:t>Mosambik ligger på bunnen av lista med meget lave utslipp per person</a:t>
            </a: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25D7F441-277F-4BCB-B503-0D0A8C68FBAF}" type="slidenum">
              <a:rPr lang="nb-NO" smtClean="0"/>
              <a:pPr eaLnBrk="1" hangingPunct="1"/>
              <a:t>27</a:t>
            </a:fld>
            <a:endParaRPr lang="nb-NO" smtClean="0"/>
          </a:p>
        </p:txBody>
      </p:sp>
      <p:sp>
        <p:nvSpPr>
          <p:cNvPr id="78851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defTabSz="9128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9128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9128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9128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9128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fld id="{448E7788-A476-461C-BA90-ABE0395E0E85}" type="slidenum">
              <a:rPr lang="nb-NO" sz="1200"/>
              <a:pPr algn="r" eaLnBrk="1" hangingPunct="1"/>
              <a:t>27</a:t>
            </a:fld>
            <a:endParaRPr lang="nb-NO" sz="1200"/>
          </a:p>
        </p:txBody>
      </p:sp>
      <p:sp>
        <p:nvSpPr>
          <p:cNvPr id="7885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3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>
              <a:lnSpc>
                <a:spcPct val="96000"/>
              </a:lnSpc>
              <a:spcBef>
                <a:spcPct val="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Den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blå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strecket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är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det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genomsnittliga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utsläppet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i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världen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per person</a:t>
            </a:r>
            <a:r>
              <a:rPr lang="en-GB" sz="1200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(6,3 ton). USA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som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släpper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ut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mest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växthusgaser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per person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och</a:t>
            </a:r>
            <a:r>
              <a:rPr lang="en-GB" sz="1200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ligger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långt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över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medelvärdet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.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Sverige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ligger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i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närheten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av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medelvärdet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. (</a:t>
            </a:r>
            <a:r>
              <a:rPr lang="en-GB" sz="1200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(</a:t>
            </a:r>
            <a:r>
              <a:rPr lang="en-GB" sz="1200" kern="1200" baseline="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Hur</a:t>
            </a:r>
            <a:r>
              <a:rPr lang="en-GB" sz="1200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baseline="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kommer</a:t>
            </a:r>
            <a:r>
              <a:rPr lang="en-GB" sz="1200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baseline="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det</a:t>
            </a:r>
            <a:r>
              <a:rPr lang="en-GB" sz="1200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sig?))</a:t>
            </a:r>
            <a:endParaRPr lang="en-GB" sz="1200" kern="1200" dirty="0">
              <a:solidFill>
                <a:schemeClr val="tx1"/>
              </a:solidFill>
              <a:latin typeface="Arial" charset="0"/>
              <a:ea typeface="+mn-ea"/>
              <a:cs typeface="+mn-ea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9128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9128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9128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9128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D93E0FFF-663F-4D6E-B072-4AC22CEF2816}" type="slidenum">
              <a:rPr lang="nb-NO" smtClean="0"/>
              <a:pPr eaLnBrk="1" hangingPunct="1"/>
              <a:t>28</a:t>
            </a:fld>
            <a:endParaRPr lang="nb-NO" smtClean="0"/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lnSpc>
                <a:spcPct val="96000"/>
              </a:lnSpc>
              <a:spcBef>
                <a:spcPct val="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Den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röda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linjen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visar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genomsnittligt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nb-NO" dirty="0" smtClean="0"/>
              <a:t>CO</a:t>
            </a:r>
            <a:r>
              <a:rPr lang="nb-NO" baseline="-25000" dirty="0" smtClean="0"/>
              <a:t>2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utsläpp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per person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i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världen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om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vi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skall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kunna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uppnå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2-gradersmålet! I</a:t>
            </a:r>
            <a:r>
              <a:rPr lang="en-GB" sz="1200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baseline="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genomsnitt</a:t>
            </a:r>
            <a:r>
              <a:rPr lang="en-GB" sz="1200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baseline="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kan</a:t>
            </a:r>
            <a:r>
              <a:rPr lang="en-GB" sz="1200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baseline="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varje</a:t>
            </a:r>
            <a:r>
              <a:rPr lang="en-GB" sz="1200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person </a:t>
            </a:r>
            <a:r>
              <a:rPr lang="en-GB" sz="1200" kern="1200" baseline="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sl</a:t>
            </a:r>
            <a:r>
              <a:rPr lang="en-GB" sz="1200" kern="1200" dirty="0" err="1" smtClean="0">
                <a:solidFill>
                  <a:srgbClr val="000000"/>
                </a:solidFill>
                <a:latin typeface="Arial" charset="0"/>
                <a:ea typeface="+mn-ea"/>
                <a:cs typeface="+mn-ea" charset="0"/>
              </a:rPr>
              <a:t>äppa</a:t>
            </a:r>
            <a:r>
              <a:rPr lang="en-GB" sz="1200" kern="1200" dirty="0" smtClean="0">
                <a:solidFill>
                  <a:srgbClr val="000000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rgbClr val="000000"/>
                </a:solidFill>
                <a:latin typeface="Arial" charset="0"/>
                <a:ea typeface="+mn-ea"/>
                <a:cs typeface="+mn-ea" charset="0"/>
              </a:rPr>
              <a:t>ut</a:t>
            </a:r>
            <a:r>
              <a:rPr lang="en-GB" sz="1200" kern="1200" dirty="0" smtClean="0">
                <a:solidFill>
                  <a:srgbClr val="000000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rgbClr val="000000"/>
                </a:solidFill>
                <a:latin typeface="Arial" charset="0"/>
                <a:ea typeface="+mn-ea"/>
                <a:cs typeface="+mn-ea" charset="0"/>
              </a:rPr>
              <a:t>ett</a:t>
            </a:r>
            <a:r>
              <a:rPr lang="en-GB" sz="1200" kern="1200" dirty="0" smtClean="0">
                <a:solidFill>
                  <a:srgbClr val="000000"/>
                </a:solidFill>
                <a:latin typeface="Arial" charset="0"/>
                <a:ea typeface="+mn-ea"/>
                <a:cs typeface="+mn-ea" charset="0"/>
              </a:rPr>
              <a:t> ton </a:t>
            </a:r>
            <a:r>
              <a:rPr lang="nb-NO" dirty="0" smtClean="0"/>
              <a:t>CO</a:t>
            </a:r>
            <a:r>
              <a:rPr lang="nb-NO" baseline="-25000" dirty="0" smtClean="0"/>
              <a:t>2</a:t>
            </a:r>
            <a:r>
              <a:rPr lang="en-GB" sz="1200" kern="1200" dirty="0" smtClean="0">
                <a:solidFill>
                  <a:srgbClr val="000000"/>
                </a:solidFill>
                <a:latin typeface="Arial" charset="0"/>
                <a:ea typeface="+mn-ea"/>
                <a:cs typeface="+mn-ea" charset="0"/>
              </a:rPr>
              <a:t> – </a:t>
            </a:r>
            <a:r>
              <a:rPr lang="en-GB" sz="1200" kern="1200" dirty="0" err="1" smtClean="0">
                <a:solidFill>
                  <a:srgbClr val="000000"/>
                </a:solidFill>
                <a:latin typeface="Arial" charset="0"/>
                <a:ea typeface="+mn-ea"/>
                <a:cs typeface="+mn-ea" charset="0"/>
              </a:rPr>
              <a:t>det</a:t>
            </a:r>
            <a:r>
              <a:rPr lang="en-GB" sz="1200" kern="1200" dirty="0" smtClean="0">
                <a:solidFill>
                  <a:srgbClr val="000000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rgbClr val="000000"/>
                </a:solidFill>
                <a:latin typeface="Arial" charset="0"/>
                <a:ea typeface="+mn-ea"/>
                <a:cs typeface="+mn-ea" charset="0"/>
              </a:rPr>
              <a:t>ligger</a:t>
            </a:r>
            <a:r>
              <a:rPr lang="en-GB" sz="1200" kern="1200" dirty="0" smtClean="0">
                <a:solidFill>
                  <a:srgbClr val="000000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rgbClr val="000000"/>
                </a:solidFill>
                <a:latin typeface="Arial" charset="0"/>
                <a:ea typeface="+mn-ea"/>
                <a:cs typeface="+mn-ea" charset="0"/>
              </a:rPr>
              <a:t>betydligt</a:t>
            </a:r>
            <a:r>
              <a:rPr lang="en-GB" sz="1200" kern="1200" dirty="0" smtClean="0">
                <a:solidFill>
                  <a:srgbClr val="000000"/>
                </a:solidFill>
                <a:latin typeface="Arial" charset="0"/>
                <a:ea typeface="+mn-ea"/>
                <a:cs typeface="+mn-ea" charset="0"/>
              </a:rPr>
              <a:t> under </a:t>
            </a:r>
            <a:r>
              <a:rPr lang="en-GB" sz="1200" kern="1200" dirty="0" err="1" smtClean="0">
                <a:solidFill>
                  <a:srgbClr val="000000"/>
                </a:solidFill>
                <a:latin typeface="Arial" charset="0"/>
                <a:ea typeface="+mn-ea"/>
                <a:cs typeface="+mn-ea" charset="0"/>
              </a:rPr>
              <a:t>dagens</a:t>
            </a:r>
            <a:r>
              <a:rPr lang="en-GB" sz="1200" kern="1200" baseline="0" dirty="0" smtClean="0">
                <a:solidFill>
                  <a:srgbClr val="000000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baseline="0" dirty="0" err="1" smtClean="0">
                <a:solidFill>
                  <a:srgbClr val="000000"/>
                </a:solidFill>
                <a:latin typeface="Arial" charset="0"/>
                <a:ea typeface="+mn-ea"/>
                <a:cs typeface="+mn-ea" charset="0"/>
              </a:rPr>
              <a:t>niv</a:t>
            </a:r>
            <a:r>
              <a:rPr lang="nb-NO" sz="1200" baseline="0" dirty="0" smtClean="0"/>
              <a:t>å!</a:t>
            </a:r>
          </a:p>
          <a:p>
            <a:pPr eaLnBrk="1" hangingPunct="1">
              <a:lnSpc>
                <a:spcPct val="96000"/>
              </a:lnSpc>
              <a:spcBef>
                <a:spcPct val="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nb-NO" i="1" dirty="0" smtClean="0"/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b-NO" i="1" dirty="0" smtClean="0"/>
              <a:t>(</a:t>
            </a:r>
            <a:r>
              <a:rPr lang="nb-NO" sz="1200" i="1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K</a:t>
            </a:r>
            <a:r>
              <a:rPr lang="en-GB" sz="1200" i="1" kern="1200" dirty="0" err="1" smtClean="0">
                <a:solidFill>
                  <a:srgbClr val="000000"/>
                </a:solidFill>
                <a:latin typeface="Arial" charset="0"/>
                <a:ea typeface="+mn-ea"/>
                <a:cs typeface="+mn-ea" charset="0"/>
              </a:rPr>
              <a:t>älla</a:t>
            </a:r>
            <a:r>
              <a:rPr lang="en-GB" sz="1200" i="1" kern="1200" dirty="0" smtClean="0">
                <a:solidFill>
                  <a:srgbClr val="000000"/>
                </a:solidFill>
                <a:latin typeface="Arial" charset="0"/>
                <a:ea typeface="+mn-ea"/>
                <a:cs typeface="+mn-ea" charset="0"/>
              </a:rPr>
              <a:t>:</a:t>
            </a:r>
            <a:r>
              <a:rPr lang="nb-NO" i="1" dirty="0" smtClean="0"/>
              <a:t>Teknologirådet 2009: ”’Plan B’- verdiskaping for lavutslippsøkonomien”</a:t>
            </a:r>
            <a:r>
              <a:rPr lang="nb-NO" i="1" baseline="0" dirty="0" smtClean="0"/>
              <a:t> </a:t>
            </a:r>
            <a:r>
              <a:rPr lang="nb-NO" i="1" dirty="0" smtClean="0"/>
              <a:t>Rapport 2: 2009)</a:t>
            </a:r>
            <a:endParaRPr lang="nb-NO" i="1" baseline="-25000" dirty="0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3277B27B-87AE-4EC2-9A79-D06AB97DC3AA}" type="slidenum">
              <a:rPr lang="nb-NO" smtClean="0"/>
              <a:pPr eaLnBrk="1" hangingPunct="1"/>
              <a:t>29</a:t>
            </a:fld>
            <a:endParaRPr lang="nb-NO" smtClean="0"/>
          </a:p>
        </p:txBody>
      </p:sp>
      <p:sp>
        <p:nvSpPr>
          <p:cNvPr id="80899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defTabSz="9128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9128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9128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9128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9128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fld id="{B856B73E-2A42-409D-A39C-C0072B52EB9B}" type="slidenum">
              <a:rPr lang="nb-NO" sz="1200"/>
              <a:pPr algn="r" eaLnBrk="1" hangingPunct="1"/>
              <a:t>29</a:t>
            </a:fld>
            <a:endParaRPr lang="nb-NO" sz="1200"/>
          </a:p>
        </p:txBody>
      </p:sp>
      <p:sp>
        <p:nvSpPr>
          <p:cNvPr id="8090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90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>
              <a:lnSpc>
                <a:spcPct val="96000"/>
              </a:lnSpc>
              <a:spcBef>
                <a:spcPct val="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1997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möttes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världens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ledare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i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Kyoto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i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Japan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för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att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hitta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en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lösning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på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klimatproblemet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. </a:t>
            </a:r>
          </a:p>
          <a:p>
            <a:pPr eaLnBrk="1" hangingPunct="1">
              <a:lnSpc>
                <a:spcPct val="96000"/>
              </a:lnSpc>
              <a:spcBef>
                <a:spcPct val="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GB" sz="1200" kern="1200" dirty="0" smtClean="0">
              <a:solidFill>
                <a:schemeClr val="tx1"/>
              </a:solidFill>
              <a:latin typeface="Arial" charset="0"/>
              <a:ea typeface="+mn-ea"/>
              <a:cs typeface="+mn-ea" charset="0"/>
            </a:endParaRPr>
          </a:p>
          <a:p>
            <a:pPr eaLnBrk="1" hangingPunct="1">
              <a:lnSpc>
                <a:spcPct val="96000"/>
              </a:lnSpc>
              <a:spcBef>
                <a:spcPct val="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Ländernas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enades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om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ett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avtal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som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184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länder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har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skrivit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under.</a:t>
            </a:r>
          </a:p>
          <a:p>
            <a:pPr eaLnBrk="1" hangingPunct="1">
              <a:lnSpc>
                <a:spcPct val="96000"/>
              </a:lnSpc>
              <a:spcBef>
                <a:spcPct val="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GB" sz="1200" kern="1200" dirty="0" smtClean="0">
              <a:solidFill>
                <a:schemeClr val="tx1"/>
              </a:solidFill>
              <a:latin typeface="Arial" charset="0"/>
              <a:ea typeface="+mn-ea"/>
              <a:cs typeface="+mn-ea" charset="0"/>
            </a:endParaRPr>
          </a:p>
          <a:p>
            <a:pPr eaLnBrk="1" hangingPunct="1">
              <a:lnSpc>
                <a:spcPct val="96000"/>
              </a:lnSpc>
              <a:spcBef>
                <a:spcPct val="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Även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om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många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länder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har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undertecknat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Kyoto-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avtalet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är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det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bara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de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rika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länderna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som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måste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begränsa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utsläppen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. </a:t>
            </a:r>
          </a:p>
          <a:p>
            <a:pPr eaLnBrk="1" hangingPunct="1">
              <a:lnSpc>
                <a:spcPct val="96000"/>
              </a:lnSpc>
              <a:spcBef>
                <a:spcPct val="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GB" sz="1200" kern="1200" dirty="0" smtClean="0">
              <a:solidFill>
                <a:schemeClr val="tx1"/>
              </a:solidFill>
              <a:latin typeface="Arial" charset="0"/>
              <a:ea typeface="+mn-ea"/>
              <a:cs typeface="+mn-ea" charset="0"/>
            </a:endParaRPr>
          </a:p>
          <a:p>
            <a:pPr eaLnBrk="1" hangingPunct="1">
              <a:lnSpc>
                <a:spcPct val="96000"/>
              </a:lnSpc>
              <a:spcBef>
                <a:spcPct val="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Alla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har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ett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ansvar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, men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det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tyngsta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ansvaret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vilar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på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de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rika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länderna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.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Detta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kallas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ofta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"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Gemensamt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men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differentierat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ansvar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"</a:t>
            </a:r>
          </a:p>
          <a:p>
            <a:pPr eaLnBrk="1" hangingPunct="1">
              <a:lnSpc>
                <a:spcPct val="96000"/>
              </a:lnSpc>
              <a:spcBef>
                <a:spcPct val="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GB" sz="1200" kern="1200" dirty="0" smtClean="0">
              <a:solidFill>
                <a:schemeClr val="tx1"/>
              </a:solidFill>
              <a:latin typeface="Arial" charset="0"/>
              <a:ea typeface="+mn-ea"/>
              <a:cs typeface="+mn-ea" charset="0"/>
            </a:endParaRPr>
          </a:p>
          <a:p>
            <a:pPr eaLnBrk="1" hangingPunct="1">
              <a:lnSpc>
                <a:spcPct val="96000"/>
              </a:lnSpc>
              <a:spcBef>
                <a:spcPct val="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(UNFCC)</a:t>
            </a:r>
            <a:endParaRPr lang="en-GB" sz="1200" kern="1200" dirty="0">
              <a:solidFill>
                <a:schemeClr val="tx1"/>
              </a:solidFill>
              <a:latin typeface="Arial" charset="0"/>
              <a:ea typeface="+mn-ea"/>
              <a:cs typeface="+mn-ea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7596C138-4519-4783-98B0-220A964D503B}" type="slidenum">
              <a:rPr lang="nb-NO" smtClean="0"/>
              <a:pPr eaLnBrk="1" hangingPunct="1"/>
              <a:t>3</a:t>
            </a:fld>
            <a:endParaRPr lang="nb-NO" smtClean="0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>
              <a:lnSpc>
                <a:spcPct val="96000"/>
              </a:lnSpc>
              <a:spcBef>
                <a:spcPct val="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År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efter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år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träffas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världens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ledare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för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att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hitta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en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lösning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på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klimatproblemet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.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Tyvärr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har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de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inte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lyckats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enas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om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ett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gemensamt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avtal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och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världens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utsläpp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av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växthusgaser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fortsätter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att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öka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.</a:t>
            </a:r>
          </a:p>
          <a:p>
            <a:pPr eaLnBrk="1" hangingPunct="1">
              <a:lnSpc>
                <a:spcPct val="96000"/>
              </a:lnSpc>
              <a:spcBef>
                <a:spcPct val="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GB" sz="1200" kern="1200" dirty="0" smtClean="0">
              <a:solidFill>
                <a:schemeClr val="tx1"/>
              </a:solidFill>
              <a:latin typeface="Arial" charset="0"/>
              <a:ea typeface="+mn-ea"/>
              <a:cs typeface="+mn-ea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A1DB7455-61F0-4C62-A947-90D8A34F9436}" type="slidenum">
              <a:rPr lang="nb-NO" smtClean="0"/>
              <a:pPr eaLnBrk="1" hangingPunct="1"/>
              <a:t>30</a:t>
            </a:fld>
            <a:endParaRPr lang="nb-NO" smtClean="0"/>
          </a:p>
        </p:txBody>
      </p:sp>
      <p:sp>
        <p:nvSpPr>
          <p:cNvPr id="81923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defTabSz="9128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9128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9128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9128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9128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fld id="{9AEEF538-97B9-44B2-B6D5-C33873FA24DA}" type="slidenum">
              <a:rPr lang="nb-NO" sz="1200"/>
              <a:pPr algn="r" eaLnBrk="1" hangingPunct="1"/>
              <a:t>30</a:t>
            </a:fld>
            <a:endParaRPr lang="nb-NO" sz="1200"/>
          </a:p>
        </p:txBody>
      </p:sp>
      <p:sp>
        <p:nvSpPr>
          <p:cNvPr id="8192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>
              <a:lnSpc>
                <a:spcPct val="96000"/>
              </a:lnSpc>
              <a:spcBef>
                <a:spcPct val="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I Kyoto 1997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sa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Maldivernas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president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att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:</a:t>
            </a:r>
          </a:p>
          <a:p>
            <a:pPr eaLnBrk="1" hangingPunct="1">
              <a:lnSpc>
                <a:spcPct val="96000"/>
              </a:lnSpc>
              <a:spcBef>
                <a:spcPct val="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GB" sz="1200" kern="1200" dirty="0" smtClean="0">
              <a:solidFill>
                <a:schemeClr val="tx1"/>
              </a:solidFill>
              <a:latin typeface="Arial" charset="0"/>
              <a:ea typeface="+mn-ea"/>
              <a:cs typeface="+mn-ea" charset="0"/>
            </a:endParaRPr>
          </a:p>
          <a:p>
            <a:pPr>
              <a:spcBef>
                <a:spcPts val="45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Maldiverna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är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en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av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världens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minsta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stater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. Vi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har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inte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möjlighet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att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förändra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världen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. Men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vad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ni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gör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eller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inte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gör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kommer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att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vara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avgörande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för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mitt folks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öde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.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Det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kan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också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förändra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världens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framtid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.</a:t>
            </a:r>
          </a:p>
          <a:p>
            <a:pPr eaLnBrk="1" hangingPunct="1">
              <a:lnSpc>
                <a:spcPct val="96000"/>
              </a:lnSpc>
              <a:spcBef>
                <a:spcPct val="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GB" sz="1200" kern="1200" dirty="0" smtClean="0">
              <a:solidFill>
                <a:schemeClr val="tx1"/>
              </a:solidFill>
              <a:latin typeface="Arial" charset="0"/>
              <a:ea typeface="+mn-ea"/>
              <a:cs typeface="+mn-ea" charset="0"/>
            </a:endParaRPr>
          </a:p>
          <a:p>
            <a:pPr eaLnBrk="1" hangingPunct="1">
              <a:lnSpc>
                <a:spcPct val="96000"/>
              </a:lnSpc>
              <a:spcBef>
                <a:spcPct val="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Klimattoppmötena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är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helt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avgörande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för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att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hitta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lösningar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på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de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globala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klimatutmaningarna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.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Att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världen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hittar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en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lösning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är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livsviktigt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för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varje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land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och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för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varje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enskild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människa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i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landet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.</a:t>
            </a:r>
          </a:p>
          <a:p>
            <a:pPr eaLnBrk="1" hangingPunct="1">
              <a:lnSpc>
                <a:spcPct val="96000"/>
              </a:lnSpc>
              <a:spcBef>
                <a:spcPct val="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GB" sz="1200" kern="1200" dirty="0" smtClean="0">
              <a:solidFill>
                <a:schemeClr val="tx1"/>
              </a:solidFill>
              <a:latin typeface="Arial" charset="0"/>
              <a:ea typeface="+mn-ea"/>
              <a:cs typeface="+mn-ea" charset="0"/>
            </a:endParaRPr>
          </a:p>
          <a:p>
            <a:pPr eaLnBrk="1" hangingPunct="1">
              <a:lnSpc>
                <a:spcPct val="96000"/>
              </a:lnSpc>
              <a:spcBef>
                <a:spcPct val="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GB" sz="1200" kern="1200" dirty="0" smtClean="0">
              <a:solidFill>
                <a:schemeClr val="tx1"/>
              </a:solidFill>
              <a:latin typeface="Arial" charset="0"/>
              <a:ea typeface="+mn-ea"/>
              <a:cs typeface="+mn-ea" charset="0"/>
            </a:endParaRPr>
          </a:p>
          <a:p>
            <a:pPr>
              <a:spcBef>
                <a:spcPts val="45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GB" sz="1200" kern="1200" dirty="0">
              <a:solidFill>
                <a:schemeClr val="tx1"/>
              </a:solidFill>
              <a:latin typeface="Arial" charset="0"/>
              <a:ea typeface="+mn-ea"/>
              <a:cs typeface="+mn-ea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7B05C683-67E2-4059-B162-080201ED2335}" type="slidenum">
              <a:rPr lang="nb-NO" smtClean="0"/>
              <a:pPr eaLnBrk="1" hangingPunct="1"/>
              <a:t>31</a:t>
            </a:fld>
            <a:endParaRPr lang="nb-NO" smtClean="0"/>
          </a:p>
        </p:txBody>
      </p:sp>
      <p:sp>
        <p:nvSpPr>
          <p:cNvPr id="82947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defTabSz="9128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9128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9128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9128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9128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fld id="{A77E8C4E-D1BF-4305-8C52-6A6B7A55B042}" type="slidenum">
              <a:rPr lang="nb-NO" sz="1200"/>
              <a:pPr algn="r" eaLnBrk="1" hangingPunct="1"/>
              <a:t>31</a:t>
            </a:fld>
            <a:endParaRPr lang="nb-NO" sz="1200"/>
          </a:p>
        </p:txBody>
      </p:sp>
      <p:sp>
        <p:nvSpPr>
          <p:cNvPr id="8294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>
              <a:lnSpc>
                <a:spcPct val="96000"/>
              </a:lnSpc>
              <a:spcBef>
                <a:spcPct val="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Kyoto-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avtalet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löper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ut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2012, men de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globala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utsläppen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fortsätter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att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öka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.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Det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är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bråttom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att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få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till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stånd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ett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nytt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avtal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. </a:t>
            </a:r>
          </a:p>
          <a:p>
            <a:pPr eaLnBrk="1" hangingPunct="1">
              <a:lnSpc>
                <a:spcPct val="96000"/>
              </a:lnSpc>
              <a:spcBef>
                <a:spcPct val="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GB" sz="1200" kern="1200" dirty="0">
              <a:solidFill>
                <a:schemeClr val="tx1"/>
              </a:solidFill>
              <a:latin typeface="Arial" charset="0"/>
              <a:ea typeface="+mn-ea"/>
              <a:cs typeface="+mn-ea" charset="0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8904D24C-5EF6-4A06-931E-BEFB2B0F23D5}" type="slidenum">
              <a:rPr lang="nb-NO" smtClean="0"/>
              <a:pPr eaLnBrk="1" hangingPunct="1"/>
              <a:t>32</a:t>
            </a:fld>
            <a:endParaRPr lang="nb-NO" smtClean="0"/>
          </a:p>
        </p:txBody>
      </p:sp>
      <p:sp>
        <p:nvSpPr>
          <p:cNvPr id="83971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defTabSz="9128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9128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9128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9128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9128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fld id="{D6B2C19C-D86D-4035-B306-463A4B31BC7D}" type="slidenum">
              <a:rPr lang="nb-NO" sz="1200"/>
              <a:pPr algn="r" eaLnBrk="1" hangingPunct="1"/>
              <a:t>32</a:t>
            </a:fld>
            <a:endParaRPr lang="nb-NO" sz="1200"/>
          </a:p>
        </p:txBody>
      </p:sp>
      <p:sp>
        <p:nvSpPr>
          <p:cNvPr id="8397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3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209550" indent="-209550" eaLnBrk="1" hangingPunct="1">
              <a:lnSpc>
                <a:spcPct val="96000"/>
              </a:lnSpc>
              <a:spcBef>
                <a:spcPct val="0"/>
              </a:spcBef>
              <a:tabLst>
                <a:tab pos="211138" algn="l"/>
                <a:tab pos="668338" algn="l"/>
                <a:tab pos="1125538" algn="l"/>
                <a:tab pos="1582738" algn="l"/>
                <a:tab pos="2039938" algn="l"/>
                <a:tab pos="2497138" algn="l"/>
                <a:tab pos="2954338" algn="l"/>
                <a:tab pos="3411538" algn="l"/>
                <a:tab pos="3868738" algn="l"/>
                <a:tab pos="4325938" algn="l"/>
                <a:tab pos="4783138" algn="l"/>
                <a:tab pos="5240338" algn="l"/>
                <a:tab pos="5697538" algn="l"/>
                <a:tab pos="6154738" algn="l"/>
                <a:tab pos="6611938" algn="l"/>
                <a:tab pos="7069138" algn="l"/>
                <a:tab pos="7526338" algn="l"/>
                <a:tab pos="7983538" algn="l"/>
                <a:tab pos="8440738" algn="l"/>
                <a:tab pos="8897938" algn="l"/>
                <a:tab pos="9355138" algn="l"/>
              </a:tabLst>
            </a:pPr>
            <a:endParaRPr lang="en-GB" sz="1200" kern="1200" dirty="0" smtClean="0">
              <a:solidFill>
                <a:schemeClr val="tx1"/>
              </a:solidFill>
              <a:latin typeface="Arial" charset="0"/>
              <a:ea typeface="+mn-ea"/>
              <a:cs typeface="+mn-ea" charset="0"/>
            </a:endParaRPr>
          </a:p>
          <a:p>
            <a:pPr marL="209550" indent="-209550" eaLnBrk="1" hangingPunct="1">
              <a:lnSpc>
                <a:spcPct val="96000"/>
              </a:lnSpc>
              <a:spcBef>
                <a:spcPct val="0"/>
              </a:spcBef>
              <a:tabLst>
                <a:tab pos="211138" algn="l"/>
                <a:tab pos="668338" algn="l"/>
                <a:tab pos="1125538" algn="l"/>
                <a:tab pos="1582738" algn="l"/>
                <a:tab pos="2039938" algn="l"/>
                <a:tab pos="2497138" algn="l"/>
                <a:tab pos="2954338" algn="l"/>
                <a:tab pos="3411538" algn="l"/>
                <a:tab pos="3868738" algn="l"/>
                <a:tab pos="4325938" algn="l"/>
                <a:tab pos="4783138" algn="l"/>
                <a:tab pos="5240338" algn="l"/>
                <a:tab pos="5697538" algn="l"/>
                <a:tab pos="6154738" algn="l"/>
                <a:tab pos="6611938" algn="l"/>
                <a:tab pos="7069138" algn="l"/>
                <a:tab pos="7526338" algn="l"/>
                <a:tab pos="7983538" algn="l"/>
                <a:tab pos="8440738" algn="l"/>
                <a:tab pos="8897938" algn="l"/>
                <a:tab pos="9355138" algn="l"/>
              </a:tabLst>
            </a:pPr>
            <a:endParaRPr lang="en-GB" sz="1200" kern="1200" dirty="0" smtClean="0">
              <a:solidFill>
                <a:schemeClr val="tx1"/>
              </a:solidFill>
              <a:latin typeface="Arial" charset="0"/>
              <a:ea typeface="+mn-ea"/>
              <a:cs typeface="+mn-ea" charset="0"/>
            </a:endParaRPr>
          </a:p>
          <a:p>
            <a:pPr marL="209550" indent="-209550" eaLnBrk="1" hangingPunct="1">
              <a:lnSpc>
                <a:spcPct val="96000"/>
              </a:lnSpc>
              <a:spcBef>
                <a:spcPct val="0"/>
              </a:spcBef>
              <a:buSzPct val="45000"/>
              <a:buFont typeface="StarSymbol" charset="0"/>
              <a:buChar char="-"/>
              <a:tabLst>
                <a:tab pos="211138" algn="l"/>
                <a:tab pos="668338" algn="l"/>
                <a:tab pos="1125538" algn="l"/>
                <a:tab pos="1582738" algn="l"/>
                <a:tab pos="2039938" algn="l"/>
                <a:tab pos="2497138" algn="l"/>
                <a:tab pos="2954338" algn="l"/>
                <a:tab pos="3411538" algn="l"/>
                <a:tab pos="3868738" algn="l"/>
                <a:tab pos="4325938" algn="l"/>
                <a:tab pos="4783138" algn="l"/>
                <a:tab pos="5240338" algn="l"/>
                <a:tab pos="5697538" algn="l"/>
                <a:tab pos="6154738" algn="l"/>
                <a:tab pos="6611938" algn="l"/>
                <a:tab pos="7069138" algn="l"/>
                <a:tab pos="7526338" algn="l"/>
                <a:tab pos="7983538" algn="l"/>
                <a:tab pos="8440738" algn="l"/>
                <a:tab pos="8897938" algn="l"/>
                <a:tab pos="9355138" algn="l"/>
              </a:tabLst>
            </a:pP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I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december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2009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träffades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världens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ledare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i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Köpenhamn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för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att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försöka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enas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om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ett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nytt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klimatavtal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.</a:t>
            </a:r>
          </a:p>
          <a:p>
            <a:pPr marL="209550" indent="-209550" eaLnBrk="1" hangingPunct="1">
              <a:lnSpc>
                <a:spcPct val="96000"/>
              </a:lnSpc>
              <a:spcBef>
                <a:spcPct val="0"/>
              </a:spcBef>
              <a:buSzPct val="45000"/>
              <a:buFont typeface="StarSymbol" charset="0"/>
              <a:buChar char="-"/>
              <a:tabLst>
                <a:tab pos="211138" algn="l"/>
                <a:tab pos="668338" algn="l"/>
                <a:tab pos="1125538" algn="l"/>
                <a:tab pos="1582738" algn="l"/>
                <a:tab pos="2039938" algn="l"/>
                <a:tab pos="2497138" algn="l"/>
                <a:tab pos="2954338" algn="l"/>
                <a:tab pos="3411538" algn="l"/>
                <a:tab pos="3868738" algn="l"/>
                <a:tab pos="4325938" algn="l"/>
                <a:tab pos="4783138" algn="l"/>
                <a:tab pos="5240338" algn="l"/>
                <a:tab pos="5697538" algn="l"/>
                <a:tab pos="6154738" algn="l"/>
                <a:tab pos="6611938" algn="l"/>
                <a:tab pos="7069138" algn="l"/>
                <a:tab pos="7526338" algn="l"/>
                <a:tab pos="7983538" algn="l"/>
                <a:tab pos="8440738" algn="l"/>
                <a:tab pos="8897938" algn="l"/>
                <a:tab pos="9355138" algn="l"/>
              </a:tabLst>
            </a:pP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Tyvärr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klarade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de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inte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att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komma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överens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. De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rika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och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de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fattiga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länderna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kunde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inte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enas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om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vem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som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skulle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skär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hur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mycket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och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hur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mycket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stöd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de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fattiga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länderna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skulle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få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för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att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begränsa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sina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utsläpp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.</a:t>
            </a:r>
          </a:p>
          <a:p>
            <a:pPr marL="209550" indent="-209550" eaLnBrk="1" hangingPunct="1">
              <a:lnSpc>
                <a:spcPct val="96000"/>
              </a:lnSpc>
              <a:spcBef>
                <a:spcPct val="0"/>
              </a:spcBef>
              <a:buClrTx/>
              <a:buSzTx/>
              <a:buFontTx/>
              <a:buNone/>
              <a:tabLst>
                <a:tab pos="211138" algn="l"/>
                <a:tab pos="668338" algn="l"/>
                <a:tab pos="1125538" algn="l"/>
                <a:tab pos="1582738" algn="l"/>
                <a:tab pos="2039938" algn="l"/>
                <a:tab pos="2497138" algn="l"/>
                <a:tab pos="2954338" algn="l"/>
                <a:tab pos="3411538" algn="l"/>
                <a:tab pos="3868738" algn="l"/>
                <a:tab pos="4325938" algn="l"/>
                <a:tab pos="4783138" algn="l"/>
                <a:tab pos="5240338" algn="l"/>
                <a:tab pos="5697538" algn="l"/>
                <a:tab pos="6154738" algn="l"/>
                <a:tab pos="6611938" algn="l"/>
                <a:tab pos="7069138" algn="l"/>
                <a:tab pos="7526338" algn="l"/>
                <a:tab pos="7983538" algn="l"/>
                <a:tab pos="8440738" algn="l"/>
                <a:tab pos="8897938" algn="l"/>
                <a:tab pos="9355138" algn="l"/>
              </a:tabLst>
            </a:pPr>
            <a:endParaRPr lang="en-GB" sz="1200" kern="1200" dirty="0">
              <a:solidFill>
                <a:schemeClr val="tx1"/>
              </a:solidFill>
              <a:latin typeface="Arial" charset="0"/>
              <a:ea typeface="+mn-ea"/>
              <a:cs typeface="+mn-ea" charset="0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014499B1-D230-49C5-9E3F-E0AE4F4EB339}" type="slidenum">
              <a:rPr lang="nb-NO" smtClean="0"/>
              <a:pPr eaLnBrk="1" hangingPunct="1"/>
              <a:t>33</a:t>
            </a:fld>
            <a:endParaRPr lang="nb-NO" smtClean="0"/>
          </a:p>
        </p:txBody>
      </p:sp>
      <p:sp>
        <p:nvSpPr>
          <p:cNvPr id="84995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defTabSz="9128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9128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9128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9128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9128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fld id="{50BCA31F-3854-49AB-8F32-4C685FFDF5B8}" type="slidenum">
              <a:rPr lang="nb-NO" sz="1200"/>
              <a:pPr algn="r" eaLnBrk="1" hangingPunct="1"/>
              <a:t>33</a:t>
            </a:fld>
            <a:endParaRPr lang="nb-NO" sz="1200"/>
          </a:p>
        </p:txBody>
      </p:sp>
      <p:sp>
        <p:nvSpPr>
          <p:cNvPr id="8499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7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>
              <a:lnSpc>
                <a:spcPct val="96000"/>
              </a:lnSpc>
              <a:spcBef>
                <a:spcPct val="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Året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efter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, 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i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Cancun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i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Mexico,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kom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länderna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överens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om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en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slutdeklaration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.</a:t>
            </a:r>
          </a:p>
          <a:p>
            <a:pPr eaLnBrk="1">
              <a:lnSpc>
                <a:spcPct val="96000"/>
              </a:lnSpc>
              <a:spcBef>
                <a:spcPct val="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Länderna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enades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om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att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begränsa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den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globala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uppvärmningen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till under 2 grader.</a:t>
            </a:r>
          </a:p>
          <a:p>
            <a:pPr eaLnBrk="1">
              <a:lnSpc>
                <a:spcPct val="96000"/>
              </a:lnSpc>
              <a:spcBef>
                <a:spcPct val="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GB" sz="1200" kern="1200" dirty="0" smtClean="0">
              <a:solidFill>
                <a:schemeClr val="tx1"/>
              </a:solidFill>
              <a:latin typeface="Arial" charset="0"/>
              <a:ea typeface="+mn-ea"/>
              <a:cs typeface="+mn-ea" charset="0"/>
            </a:endParaRPr>
          </a:p>
          <a:p>
            <a:pPr eaLnBrk="1">
              <a:lnSpc>
                <a:spcPct val="96000"/>
              </a:lnSpc>
              <a:spcBef>
                <a:spcPct val="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Det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bestämdes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också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att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det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skall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upprättas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en fond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som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skall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bidra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till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att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finansiera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klimat-initiativ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i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fattiga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länder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.</a:t>
            </a:r>
          </a:p>
          <a:p>
            <a:pPr eaLnBrk="1">
              <a:lnSpc>
                <a:spcPct val="96000"/>
              </a:lnSpc>
              <a:spcBef>
                <a:spcPct val="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GB" sz="1200" kern="1200" dirty="0" smtClean="0">
              <a:solidFill>
                <a:schemeClr val="tx1"/>
              </a:solidFill>
              <a:latin typeface="Arial" charset="0"/>
              <a:ea typeface="+mn-ea"/>
              <a:cs typeface="+mn-ea" charset="0"/>
            </a:endParaRPr>
          </a:p>
          <a:p>
            <a:pPr eaLnBrk="1">
              <a:lnSpc>
                <a:spcPct val="96000"/>
              </a:lnSpc>
              <a:spcBef>
                <a:spcPct val="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Det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finns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fortfarande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inte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något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avtal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om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vem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som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skall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skära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ned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hur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mycket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-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eller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hur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mycket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de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olika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länderna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skall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bidra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med till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klimatfonden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.</a:t>
            </a:r>
          </a:p>
          <a:p>
            <a:pPr eaLnBrk="1">
              <a:lnSpc>
                <a:spcPct val="96000"/>
              </a:lnSpc>
              <a:spcBef>
                <a:spcPct val="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GB" sz="1200" kern="1200" dirty="0" smtClean="0">
              <a:solidFill>
                <a:schemeClr val="tx1"/>
              </a:solidFill>
              <a:latin typeface="Arial" charset="0"/>
              <a:ea typeface="+mn-ea"/>
              <a:cs typeface="+mn-ea" charset="0"/>
            </a:endParaRPr>
          </a:p>
          <a:p>
            <a:pPr eaLnBrk="1">
              <a:lnSpc>
                <a:spcPct val="96000"/>
              </a:lnSpc>
              <a:spcBef>
                <a:spcPct val="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GB" sz="1200" kern="1200" dirty="0" smtClean="0">
              <a:solidFill>
                <a:schemeClr val="tx1"/>
              </a:solidFill>
              <a:latin typeface="Arial" charset="0"/>
              <a:ea typeface="+mn-ea"/>
              <a:cs typeface="+mn-ea" charset="0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63513" indent="-163513" eaLnBrk="1">
              <a:lnSpc>
                <a:spcPct val="96000"/>
              </a:lnSpc>
              <a:spcBef>
                <a:spcPct val="0"/>
              </a:spcBef>
              <a:buSzPct val="45000"/>
              <a:buFont typeface="StarSymbol" charset="0"/>
              <a:buChar char="-"/>
              <a:tabLst>
                <a:tab pos="163513" algn="l"/>
                <a:tab pos="620713" algn="l"/>
                <a:tab pos="1077913" algn="l"/>
                <a:tab pos="1535113" algn="l"/>
                <a:tab pos="1992313" algn="l"/>
                <a:tab pos="2449513" algn="l"/>
                <a:tab pos="2906713" algn="l"/>
                <a:tab pos="3363913" algn="l"/>
                <a:tab pos="3821113" algn="l"/>
                <a:tab pos="4278313" algn="l"/>
                <a:tab pos="4735513" algn="l"/>
                <a:tab pos="5192713" algn="l"/>
                <a:tab pos="5649913" algn="l"/>
                <a:tab pos="6107113" algn="l"/>
                <a:tab pos="6564313" algn="l"/>
                <a:tab pos="7021513" algn="l"/>
                <a:tab pos="7478713" algn="l"/>
                <a:tab pos="7935913" algn="l"/>
                <a:tab pos="8393113" algn="l"/>
                <a:tab pos="8850313" algn="l"/>
                <a:tab pos="9307513" algn="l"/>
              </a:tabLst>
            </a:pP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Förhandlingarna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fortsätter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i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december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i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Durban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i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Sydafrika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. </a:t>
            </a:r>
          </a:p>
          <a:p>
            <a:pPr marL="163513" indent="-163513" eaLnBrk="1">
              <a:lnSpc>
                <a:spcPct val="96000"/>
              </a:lnSpc>
              <a:spcBef>
                <a:spcPct val="0"/>
              </a:spcBef>
              <a:buSzPct val="45000"/>
              <a:buFont typeface="StarSymbol" charset="0"/>
              <a:buChar char="-"/>
              <a:tabLst>
                <a:tab pos="163513" algn="l"/>
                <a:tab pos="620713" algn="l"/>
                <a:tab pos="1077913" algn="l"/>
                <a:tab pos="1535113" algn="l"/>
                <a:tab pos="1992313" algn="l"/>
                <a:tab pos="2449513" algn="l"/>
                <a:tab pos="2906713" algn="l"/>
                <a:tab pos="3363913" algn="l"/>
                <a:tab pos="3821113" algn="l"/>
                <a:tab pos="4278313" algn="l"/>
                <a:tab pos="4735513" algn="l"/>
                <a:tab pos="5192713" algn="l"/>
                <a:tab pos="5649913" algn="l"/>
                <a:tab pos="6107113" algn="l"/>
                <a:tab pos="6564313" algn="l"/>
                <a:tab pos="7021513" algn="l"/>
                <a:tab pos="7478713" algn="l"/>
                <a:tab pos="7935913" algn="l"/>
                <a:tab pos="8393113" algn="l"/>
                <a:tab pos="8850313" algn="l"/>
                <a:tab pos="9307513" algn="l"/>
              </a:tabLst>
            </a:pP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Toppledarna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skall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försöka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enas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om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hur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mycket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utsläppen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skall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skäras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ned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och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hur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mycket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varje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enskilt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land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skall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skära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ned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sina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utsläpp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.</a:t>
            </a:r>
          </a:p>
          <a:p>
            <a:pPr marL="163513" indent="-163513" eaLnBrk="1">
              <a:lnSpc>
                <a:spcPct val="96000"/>
              </a:lnSpc>
              <a:spcBef>
                <a:spcPct val="0"/>
              </a:spcBef>
              <a:buClrTx/>
              <a:buSzTx/>
              <a:buFontTx/>
              <a:buNone/>
              <a:tabLst>
                <a:tab pos="163513" algn="l"/>
                <a:tab pos="620713" algn="l"/>
                <a:tab pos="1077913" algn="l"/>
                <a:tab pos="1535113" algn="l"/>
                <a:tab pos="1992313" algn="l"/>
                <a:tab pos="2449513" algn="l"/>
                <a:tab pos="2906713" algn="l"/>
                <a:tab pos="3363913" algn="l"/>
                <a:tab pos="3821113" algn="l"/>
                <a:tab pos="4278313" algn="l"/>
                <a:tab pos="4735513" algn="l"/>
                <a:tab pos="5192713" algn="l"/>
                <a:tab pos="5649913" algn="l"/>
                <a:tab pos="6107113" algn="l"/>
                <a:tab pos="6564313" algn="l"/>
                <a:tab pos="7021513" algn="l"/>
                <a:tab pos="7478713" algn="l"/>
                <a:tab pos="7935913" algn="l"/>
                <a:tab pos="8393113" algn="l"/>
                <a:tab pos="8850313" algn="l"/>
                <a:tab pos="9307513" algn="l"/>
              </a:tabLst>
            </a:pPr>
            <a:endParaRPr lang="en-GB" sz="1200" kern="1200" dirty="0" smtClean="0">
              <a:solidFill>
                <a:schemeClr val="tx1"/>
              </a:solidFill>
              <a:latin typeface="Arial" charset="0"/>
              <a:ea typeface="+mn-ea"/>
              <a:cs typeface="+mn-ea" charset="0"/>
            </a:endParaRPr>
          </a:p>
          <a:p>
            <a:pPr marL="163513" indent="-163513" eaLnBrk="1">
              <a:lnSpc>
                <a:spcPct val="96000"/>
              </a:lnSpc>
              <a:spcBef>
                <a:spcPct val="0"/>
              </a:spcBef>
              <a:buSzPct val="45000"/>
              <a:buFont typeface="StarSymbol" charset="0"/>
              <a:buChar char="-"/>
              <a:tabLst>
                <a:tab pos="163513" algn="l"/>
                <a:tab pos="620713" algn="l"/>
                <a:tab pos="1077913" algn="l"/>
                <a:tab pos="1535113" algn="l"/>
                <a:tab pos="1992313" algn="l"/>
                <a:tab pos="2449513" algn="l"/>
                <a:tab pos="2906713" algn="l"/>
                <a:tab pos="3363913" algn="l"/>
                <a:tab pos="3821113" algn="l"/>
                <a:tab pos="4278313" algn="l"/>
                <a:tab pos="4735513" algn="l"/>
                <a:tab pos="5192713" algn="l"/>
                <a:tab pos="5649913" algn="l"/>
                <a:tab pos="6107113" algn="l"/>
                <a:tab pos="6564313" algn="l"/>
                <a:tab pos="7021513" algn="l"/>
                <a:tab pos="7478713" algn="l"/>
                <a:tab pos="7935913" algn="l"/>
                <a:tab pos="8393113" algn="l"/>
                <a:tab pos="8850313" algn="l"/>
                <a:tab pos="9307513" algn="l"/>
              </a:tabLst>
            </a:pP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De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ska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också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bestämma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hur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mycket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de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olika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länderna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skall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bidra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med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för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att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hjälpa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de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fattiga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länderna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.</a:t>
            </a:r>
          </a:p>
          <a:p>
            <a:pPr marL="163513" indent="-163513" eaLnBrk="1">
              <a:lnSpc>
                <a:spcPct val="96000"/>
              </a:lnSpc>
              <a:spcBef>
                <a:spcPct val="0"/>
              </a:spcBef>
              <a:buClrTx/>
              <a:buSzTx/>
              <a:buFontTx/>
              <a:buNone/>
              <a:tabLst>
                <a:tab pos="163513" algn="l"/>
                <a:tab pos="620713" algn="l"/>
                <a:tab pos="1077913" algn="l"/>
                <a:tab pos="1535113" algn="l"/>
                <a:tab pos="1992313" algn="l"/>
                <a:tab pos="2449513" algn="l"/>
                <a:tab pos="2906713" algn="l"/>
                <a:tab pos="3363913" algn="l"/>
                <a:tab pos="3821113" algn="l"/>
                <a:tab pos="4278313" algn="l"/>
                <a:tab pos="4735513" algn="l"/>
                <a:tab pos="5192713" algn="l"/>
                <a:tab pos="5649913" algn="l"/>
                <a:tab pos="6107113" algn="l"/>
                <a:tab pos="6564313" algn="l"/>
                <a:tab pos="7021513" algn="l"/>
                <a:tab pos="7478713" algn="l"/>
                <a:tab pos="7935913" algn="l"/>
                <a:tab pos="8393113" algn="l"/>
                <a:tab pos="8850313" algn="l"/>
                <a:tab pos="9307513" algn="l"/>
              </a:tabLst>
            </a:pPr>
            <a:endParaRPr lang="en-GB" sz="1200" kern="1200" dirty="0" smtClean="0">
              <a:solidFill>
                <a:schemeClr val="tx1"/>
              </a:solidFill>
              <a:latin typeface="Arial" charset="0"/>
              <a:ea typeface="+mn-ea"/>
              <a:cs typeface="+mn-ea" charset="0"/>
            </a:endParaRPr>
          </a:p>
          <a:p>
            <a:pPr marL="163513" indent="-163513" eaLnBrk="1">
              <a:lnSpc>
                <a:spcPct val="96000"/>
              </a:lnSpc>
              <a:spcBef>
                <a:spcPct val="0"/>
              </a:spcBef>
              <a:buClrTx/>
              <a:buSzTx/>
              <a:buFontTx/>
              <a:buNone/>
              <a:tabLst>
                <a:tab pos="163513" algn="l"/>
                <a:tab pos="620713" algn="l"/>
                <a:tab pos="1077913" algn="l"/>
                <a:tab pos="1535113" algn="l"/>
                <a:tab pos="1992313" algn="l"/>
                <a:tab pos="2449513" algn="l"/>
                <a:tab pos="2906713" algn="l"/>
                <a:tab pos="3363913" algn="l"/>
                <a:tab pos="3821113" algn="l"/>
                <a:tab pos="4278313" algn="l"/>
                <a:tab pos="4735513" algn="l"/>
                <a:tab pos="5192713" algn="l"/>
                <a:tab pos="5649913" algn="l"/>
                <a:tab pos="6107113" algn="l"/>
                <a:tab pos="6564313" algn="l"/>
                <a:tab pos="7021513" algn="l"/>
                <a:tab pos="7478713" algn="l"/>
                <a:tab pos="7935913" algn="l"/>
                <a:tab pos="8393113" algn="l"/>
                <a:tab pos="8850313" algn="l"/>
                <a:tab pos="9307513" algn="l"/>
              </a:tabLst>
            </a:pPr>
            <a:endParaRPr lang="en-GB" sz="1200" kern="1200" dirty="0">
              <a:solidFill>
                <a:schemeClr val="tx1"/>
              </a:solidFill>
              <a:latin typeface="Arial" charset="0"/>
              <a:ea typeface="+mn-ea"/>
              <a:cs typeface="+mn-ea" charset="0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B7F22C7-534C-42CD-8447-D81EE1EA92A6}" type="slidenum">
              <a:rPr lang="nb-NO" smtClean="0"/>
              <a:pPr>
                <a:defRPr/>
              </a:pPr>
              <a:t>34</a:t>
            </a:fld>
            <a:endParaRPr lang="nb-NO"/>
          </a:p>
        </p:txBody>
      </p:sp>
    </p:spTree>
    <p:extLst>
      <p:ext uri="{BB962C8B-B14F-4D97-AF65-F5344CB8AC3E}">
        <p14:creationId xmlns="" xmlns:p14="http://schemas.microsoft.com/office/powerpoint/2010/main" val="15643042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C0C05D80-ACA4-47AE-94EF-83766AF45A3F}" type="slidenum">
              <a:rPr lang="nb-NO" smtClean="0"/>
              <a:pPr eaLnBrk="1" hangingPunct="1"/>
              <a:t>35</a:t>
            </a:fld>
            <a:endParaRPr lang="nb-NO" smtClean="0"/>
          </a:p>
        </p:txBody>
      </p:sp>
      <p:sp>
        <p:nvSpPr>
          <p:cNvPr id="86019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defTabSz="9128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9128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9128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9128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9128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fld id="{4BD2980B-5232-4AEC-8540-C585B37115C1}" type="slidenum">
              <a:rPr lang="nb-NO" sz="1200"/>
              <a:pPr algn="r" eaLnBrk="1" hangingPunct="1"/>
              <a:t>35</a:t>
            </a:fld>
            <a:endParaRPr lang="nb-NO" sz="1200"/>
          </a:p>
        </p:txBody>
      </p:sp>
      <p:sp>
        <p:nvSpPr>
          <p:cNvPr id="8602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2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>
              <a:lnSpc>
                <a:spcPct val="96000"/>
              </a:lnSpc>
              <a:spcBef>
                <a:spcPct val="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De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flesta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länder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är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överens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om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att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de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rika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länderna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måste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ta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på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sig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ansvar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för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att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reducera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utsläppen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.</a:t>
            </a:r>
          </a:p>
          <a:p>
            <a:pPr eaLnBrk="1" hangingPunct="1">
              <a:lnSpc>
                <a:spcPct val="96000"/>
              </a:lnSpc>
              <a:spcBef>
                <a:spcPct val="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GB" sz="1200" kern="1200" dirty="0" smtClean="0">
              <a:solidFill>
                <a:schemeClr val="tx1"/>
              </a:solidFill>
              <a:latin typeface="Arial" charset="0"/>
              <a:ea typeface="+mn-ea"/>
              <a:cs typeface="+mn-ea" charset="0"/>
            </a:endParaRPr>
          </a:p>
          <a:p>
            <a:pPr eaLnBrk="1" hangingPunct="1">
              <a:lnSpc>
                <a:spcPct val="96000"/>
              </a:lnSpc>
              <a:spcBef>
                <a:spcPct val="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De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stora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frågorna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är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: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Vem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skall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skära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ned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och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hur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mycket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?</a:t>
            </a:r>
          </a:p>
          <a:p>
            <a:pPr eaLnBrk="1" hangingPunct="1">
              <a:lnSpc>
                <a:spcPct val="96000"/>
              </a:lnSpc>
              <a:spcBef>
                <a:spcPct val="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GB" sz="1200" kern="1200" dirty="0" smtClean="0">
              <a:solidFill>
                <a:schemeClr val="tx1"/>
              </a:solidFill>
              <a:latin typeface="Arial" charset="0"/>
              <a:ea typeface="+mn-ea"/>
              <a:cs typeface="+mn-ea" charset="0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00759642-DE76-417B-9E3A-F716D01AB49D}" type="slidenum">
              <a:rPr lang="nb-NO" smtClean="0"/>
              <a:pPr eaLnBrk="1" hangingPunct="1"/>
              <a:t>36</a:t>
            </a:fld>
            <a:endParaRPr lang="nb-NO" smtClean="0"/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>
              <a:lnSpc>
                <a:spcPct val="96000"/>
              </a:lnSpc>
              <a:spcBef>
                <a:spcPct val="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De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flesta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rika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länder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är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villiga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att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begränsa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sina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utsläpp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. Men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det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kostar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pengar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att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utveckla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grön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teknologi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och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starta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projekt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för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att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skära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ned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utsläpp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.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Dessutom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är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många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politiker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oroliga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för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att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invånarna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inte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är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beredda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att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ändra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sina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utsläppsvanor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.</a:t>
            </a:r>
          </a:p>
          <a:p>
            <a:pPr eaLnBrk="1" hangingPunct="1">
              <a:lnSpc>
                <a:spcPct val="96000"/>
              </a:lnSpc>
              <a:spcBef>
                <a:spcPct val="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GB" sz="1200" kern="1200" dirty="0" smtClean="0">
              <a:solidFill>
                <a:schemeClr val="tx1"/>
              </a:solidFill>
              <a:latin typeface="Arial" charset="0"/>
              <a:ea typeface="+mn-ea"/>
              <a:cs typeface="+mn-ea" charset="0"/>
            </a:endParaRPr>
          </a:p>
          <a:p>
            <a:pPr eaLnBrk="1" hangingPunct="1">
              <a:lnSpc>
                <a:spcPct val="96000"/>
              </a:lnSpc>
              <a:spcBef>
                <a:spcPct val="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En del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industrier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är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också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oroliga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för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att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industrin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skall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flytta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till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länder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som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inte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har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så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stränga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krav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på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nedskärningar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av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utsläppen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-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där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fossil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energi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och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utsläpp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inte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kostar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lika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mycket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. Om USA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ålägger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ett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företag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stränga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utsläppsrestriktioner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så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riskerar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de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att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företaget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flyttar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till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ett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land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som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inte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behöver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skära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ned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sina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utsläpp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.</a:t>
            </a:r>
          </a:p>
          <a:p>
            <a:pPr eaLnBrk="1" hangingPunct="1">
              <a:lnSpc>
                <a:spcPct val="96000"/>
              </a:lnSpc>
              <a:spcBef>
                <a:spcPct val="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GB" sz="1200" kern="1200" dirty="0" smtClean="0">
              <a:solidFill>
                <a:schemeClr val="tx1"/>
              </a:solidFill>
              <a:latin typeface="Arial" charset="0"/>
              <a:ea typeface="+mn-ea"/>
              <a:cs typeface="+mn-ea" charset="0"/>
            </a:endParaRPr>
          </a:p>
          <a:p>
            <a:pPr eaLnBrk="1" hangingPunct="1">
              <a:lnSpc>
                <a:spcPct val="96000"/>
              </a:lnSpc>
              <a:spcBef>
                <a:spcPct val="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GB" sz="1200" kern="1200" dirty="0">
              <a:solidFill>
                <a:schemeClr val="tx1"/>
              </a:solidFill>
              <a:latin typeface="Arial" charset="0"/>
              <a:ea typeface="+mn-ea"/>
              <a:cs typeface="+mn-ea" charset="0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14AE6838-CCC2-4DDC-8B0B-181627CBEC03}" type="slidenum">
              <a:rPr lang="nb-NO" smtClean="0"/>
              <a:pPr eaLnBrk="1" hangingPunct="1"/>
              <a:t>37</a:t>
            </a:fld>
            <a:endParaRPr lang="nb-NO" smtClean="0"/>
          </a:p>
        </p:txBody>
      </p:sp>
      <p:sp>
        <p:nvSpPr>
          <p:cNvPr id="88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>
              <a:lnSpc>
                <a:spcPct val="96000"/>
              </a:lnSpc>
              <a:spcBef>
                <a:spcPct val="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De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fattiga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länderna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hävdar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att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det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är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de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rika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länderna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som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måste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ta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huvudansvaret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för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att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reducera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utsläppen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,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eftersom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det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är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de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som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har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orsakat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den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globala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uppvärmningen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.</a:t>
            </a:r>
          </a:p>
          <a:p>
            <a:pPr eaLnBrk="1" hangingPunct="1">
              <a:lnSpc>
                <a:spcPct val="96000"/>
              </a:lnSpc>
              <a:spcBef>
                <a:spcPct val="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GB" sz="1200" kern="1200" dirty="0" smtClean="0">
              <a:solidFill>
                <a:schemeClr val="tx1"/>
              </a:solidFill>
              <a:latin typeface="Arial" charset="0"/>
              <a:ea typeface="+mn-ea"/>
              <a:cs typeface="+mn-ea" charset="0"/>
            </a:endParaRPr>
          </a:p>
          <a:p>
            <a:pPr eaLnBrk="1" hangingPunct="1">
              <a:lnSpc>
                <a:spcPct val="96000"/>
              </a:lnSpc>
              <a:spcBef>
                <a:spcPct val="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De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fattiga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länderna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har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dessutom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begränsade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resurser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för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att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reducera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utsläppen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.</a:t>
            </a:r>
          </a:p>
          <a:p>
            <a:pPr eaLnBrk="1" hangingPunct="1">
              <a:lnSpc>
                <a:spcPct val="96000"/>
              </a:lnSpc>
              <a:spcBef>
                <a:spcPct val="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GB" sz="1200" kern="1200" dirty="0">
              <a:solidFill>
                <a:schemeClr val="tx1"/>
              </a:solidFill>
              <a:latin typeface="Arial" charset="0"/>
              <a:ea typeface="+mn-ea"/>
              <a:cs typeface="+mn-ea" charset="0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Plassholder for lysbil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9091" name="Plassholder for notat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nb-NO" dirty="0" smtClean="0"/>
              <a:t>Energi er en stor kilde til klimagassutslipp, og</a:t>
            </a:r>
            <a:r>
              <a:rPr lang="nb-NO" baseline="0" dirty="0" smtClean="0"/>
              <a:t> er derfor spesielt viktig at vi finner gode løsninger her. </a:t>
            </a:r>
          </a:p>
          <a:p>
            <a:endParaRPr lang="nb-NO" baseline="0" dirty="0" smtClean="0"/>
          </a:p>
          <a:p>
            <a:r>
              <a:rPr lang="nb-NO" dirty="0" smtClean="0"/>
              <a:t>Produksjon</a:t>
            </a:r>
            <a:r>
              <a:rPr lang="nb-NO" baseline="0" dirty="0" smtClean="0"/>
              <a:t> av energi står for 25 % av alle klimagassutslipp. Energiproduksjon fra fossile energikilder som kull, olje og gass utgjør mesteparten av dette. </a:t>
            </a:r>
          </a:p>
          <a:p>
            <a:endParaRPr lang="nb-NO" baseline="0" dirty="0" smtClean="0"/>
          </a:p>
          <a:p>
            <a:r>
              <a:rPr lang="nb-NO" baseline="0" dirty="0" smtClean="0"/>
              <a:t>(Kilde: Cicero, </a:t>
            </a:r>
            <a:r>
              <a:rPr lang="nb-NO" sz="1200" u="sng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  <a:hlinkClick r:id="rId3"/>
              </a:rPr>
              <a:t>http://www.cicero.uio.no/webnews/index.aspx?id=11304&amp;lang=no</a:t>
            </a:r>
            <a:r>
              <a:rPr lang="nb-NO" sz="1200" u="sng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)</a:t>
            </a:r>
            <a:endParaRPr lang="nb-NO" dirty="0" smtClean="0"/>
          </a:p>
        </p:txBody>
      </p:sp>
      <p:sp>
        <p:nvSpPr>
          <p:cNvPr id="89092" name="Plassholder for lysbildenumm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6B05704F-EB82-4787-9188-EDF18B9816A7}" type="slidenum">
              <a:rPr lang="nb-NO" smtClean="0"/>
              <a:pPr eaLnBrk="1" hangingPunct="1"/>
              <a:t>38</a:t>
            </a:fld>
            <a:endParaRPr lang="nb-NO" smtClean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FED12947-D3BC-48F9-AB03-CC6695A41FBA}" type="slidenum">
              <a:rPr lang="nb-NO" smtClean="0"/>
              <a:pPr eaLnBrk="1" hangingPunct="1"/>
              <a:t>39</a:t>
            </a:fld>
            <a:endParaRPr lang="nb-NO" smtClean="0"/>
          </a:p>
        </p:txBody>
      </p:sp>
      <p:sp>
        <p:nvSpPr>
          <p:cNvPr id="69635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defTabSz="9128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9128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9128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9128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9128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fld id="{A5D1A582-590C-4EFA-BB77-725963D8AB27}" type="slidenum">
              <a:rPr lang="nb-NO" sz="1200"/>
              <a:pPr algn="r" eaLnBrk="1" hangingPunct="1"/>
              <a:t>39</a:t>
            </a:fld>
            <a:endParaRPr lang="nb-NO" sz="1200"/>
          </a:p>
        </p:txBody>
      </p:sp>
      <p:sp>
        <p:nvSpPr>
          <p:cNvPr id="6963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7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>
              <a:lnSpc>
                <a:spcPct val="96000"/>
              </a:lnSpc>
              <a:spcBef>
                <a:spcPct val="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Vår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användning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av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energi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leder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också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till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utsläpp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av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växthusgaser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, bland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annat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genom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utsläpp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från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bilar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och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flyg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och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produktion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av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mat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och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produkter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som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din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mobiltelefon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. En del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av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strömmen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som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du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använder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bl.a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.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för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att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ladda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upp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din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dator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kommer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från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fossila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källor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som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bidrar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till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utsläpp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av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växthusgaser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.</a:t>
            </a:r>
          </a:p>
          <a:p>
            <a:pPr eaLnBrk="1" hangingPunct="1">
              <a:lnSpc>
                <a:spcPct val="96000"/>
              </a:lnSpc>
              <a:spcBef>
                <a:spcPct val="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GB" sz="1200" kern="1200" dirty="0" smtClean="0">
              <a:solidFill>
                <a:schemeClr val="tx1"/>
              </a:solidFill>
              <a:latin typeface="Arial" charset="0"/>
              <a:ea typeface="+mn-ea"/>
              <a:cs typeface="+mn-ea" charset="0"/>
            </a:endParaRPr>
          </a:p>
          <a:p>
            <a:pPr eaLnBrk="1" hangingPunct="1">
              <a:lnSpc>
                <a:spcPct val="96000"/>
              </a:lnSpc>
              <a:spcBef>
                <a:spcPct val="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Vägtransporter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står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för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10%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av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de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globala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utsläppen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.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Och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Industrin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som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tillverkar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de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produkter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om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material vi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andvänder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i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vardagen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står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för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15%.</a:t>
            </a:r>
          </a:p>
          <a:p>
            <a:pPr eaLnBrk="1" hangingPunct="1">
              <a:lnSpc>
                <a:spcPct val="96000"/>
              </a:lnSpc>
              <a:spcBef>
                <a:spcPct val="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GB" sz="1200" kern="1200" dirty="0" smtClean="0">
              <a:solidFill>
                <a:schemeClr val="tx1"/>
              </a:solidFill>
              <a:latin typeface="Arial" charset="0"/>
              <a:ea typeface="+mn-ea"/>
              <a:cs typeface="+mn-ea" charset="0"/>
            </a:endParaRPr>
          </a:p>
          <a:p>
            <a:pPr eaLnBrk="1" hangingPunct="1">
              <a:lnSpc>
                <a:spcPct val="96000"/>
              </a:lnSpc>
              <a:spcBef>
                <a:spcPct val="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GB" sz="1200" kern="1200" dirty="0" smtClean="0">
              <a:solidFill>
                <a:schemeClr val="tx1"/>
              </a:solidFill>
              <a:latin typeface="Arial" charset="0"/>
              <a:ea typeface="+mn-ea"/>
              <a:cs typeface="+mn-ea" charset="0"/>
            </a:endParaRPr>
          </a:p>
          <a:p>
            <a:pPr eaLnBrk="1" hangingPunct="1">
              <a:lnSpc>
                <a:spcPct val="96000"/>
              </a:lnSpc>
              <a:spcBef>
                <a:spcPct val="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(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Källa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: World Resources Institute, 2005)</a:t>
            </a:r>
          </a:p>
          <a:p>
            <a:pPr eaLnBrk="1" hangingPunct="1">
              <a:lnSpc>
                <a:spcPct val="96000"/>
              </a:lnSpc>
              <a:spcBef>
                <a:spcPct val="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GB" sz="1200" kern="1200" dirty="0" smtClean="0">
              <a:solidFill>
                <a:schemeClr val="tx1"/>
              </a:solidFill>
              <a:latin typeface="Arial" charset="0"/>
              <a:ea typeface="+mn-ea"/>
              <a:cs typeface="+mn-ea" charset="0"/>
            </a:endParaRPr>
          </a:p>
          <a:p>
            <a:pPr eaLnBrk="1" hangingPunct="1">
              <a:lnSpc>
                <a:spcPct val="96000"/>
              </a:lnSpc>
              <a:spcBef>
                <a:spcPct val="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GB" sz="1200" kern="1200" dirty="0">
              <a:solidFill>
                <a:schemeClr val="tx1"/>
              </a:solidFill>
              <a:latin typeface="Arial" charset="0"/>
              <a:ea typeface="+mn-ea"/>
              <a:cs typeface="+mn-ea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B47FBD40-10A8-4D26-A2B9-B727D287F11B}" type="slidenum">
              <a:rPr lang="nb-NO" smtClean="0"/>
              <a:pPr eaLnBrk="1" hangingPunct="1"/>
              <a:t>4</a:t>
            </a:fld>
            <a:endParaRPr lang="nb-NO" smtClean="0"/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>
              <a:lnSpc>
                <a:spcPct val="96000"/>
              </a:lnSpc>
              <a:spcBef>
                <a:spcPct val="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2010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var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det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varmaste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året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som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någonsin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uppmätts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globalt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.</a:t>
            </a:r>
          </a:p>
          <a:p>
            <a:pPr eaLnBrk="1" hangingPunct="1">
              <a:lnSpc>
                <a:spcPct val="96000"/>
              </a:lnSpc>
              <a:spcBef>
                <a:spcPts val="538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(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källa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: </a:t>
            </a:r>
            <a:r>
              <a:rPr lang="en-GB" sz="900" u="sng" kern="1200" dirty="0" smtClean="0">
                <a:solidFill>
                  <a:srgbClr val="CCCCFF"/>
                </a:solidFill>
                <a:latin typeface="Arial" charset="0"/>
                <a:ea typeface="+mn-ea"/>
                <a:cs typeface="+mn-ea" charset="0"/>
                <a:hlinkClick r:id="rId3"/>
              </a:rPr>
              <a:t>http://met.no/?module=Articles;action=Article.publicShow;ID=7576</a:t>
            </a:r>
            <a:r>
              <a:rPr lang="en-GB" sz="9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)</a:t>
            </a:r>
          </a:p>
          <a:p>
            <a:pPr eaLnBrk="1" hangingPunct="1"/>
            <a:endParaRPr lang="nb-NO" sz="1200" kern="1200" dirty="0" smtClean="0">
              <a:solidFill>
                <a:schemeClr val="tx1"/>
              </a:solidFill>
              <a:effectLst/>
              <a:latin typeface="Arial" charset="0"/>
              <a:ea typeface="+mn-ea"/>
              <a:cs typeface="Arial" charset="0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Plassholder for lysbil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0115" name="Plassholder for notat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>
              <a:lnSpc>
                <a:spcPct val="96000"/>
              </a:lnSpc>
              <a:spcBef>
                <a:spcPct val="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Utsläppen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från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produktion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och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användning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av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energi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måste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ned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.</a:t>
            </a:r>
            <a:endParaRPr lang="en-GB" sz="1200" kern="1200" dirty="0">
              <a:solidFill>
                <a:schemeClr val="tx1"/>
              </a:solidFill>
              <a:latin typeface="Arial" charset="0"/>
              <a:ea typeface="+mn-ea"/>
              <a:cs typeface="+mn-ea" charset="0"/>
            </a:endParaRPr>
          </a:p>
        </p:txBody>
      </p:sp>
      <p:sp>
        <p:nvSpPr>
          <p:cNvPr id="90116" name="Plassholder for lysbildenumm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107B6108-90C0-4EE8-8493-E30BE3A20C4A}" type="slidenum">
              <a:rPr lang="nb-NO" smtClean="0"/>
              <a:pPr eaLnBrk="1" hangingPunct="1"/>
              <a:t>40</a:t>
            </a:fld>
            <a:endParaRPr lang="nb-NO" smtClean="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>
              <a:lnSpc>
                <a:spcPct val="96000"/>
              </a:lnSpc>
              <a:spcBef>
                <a:spcPct val="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För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att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reducera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utsläpp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från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energi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kan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vi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använda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det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som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kallas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"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Grön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teknologi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".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Det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kan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vara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vindkraftverk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eller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solceller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som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producerar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förnybar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energi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,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energisnåla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glödlampor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eller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annan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teknologi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som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bidrar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till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energieffektivisering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,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teknik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för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att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rena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avgaser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från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vid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kolkraftsproduktion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eller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andra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utsläpp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.</a:t>
            </a:r>
            <a:endParaRPr lang="en-GB" sz="1200" kern="1200" dirty="0">
              <a:solidFill>
                <a:schemeClr val="tx1"/>
              </a:solidFill>
              <a:latin typeface="Arial" charset="0"/>
              <a:ea typeface="+mn-ea"/>
              <a:cs typeface="+mn-ea" charset="0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B7F22C7-534C-42CD-8447-D81EE1EA92A6}" type="slidenum">
              <a:rPr lang="nb-NO" smtClean="0"/>
              <a:pPr>
                <a:defRPr/>
              </a:pPr>
              <a:t>41</a:t>
            </a:fld>
            <a:endParaRPr lang="nb-NO"/>
          </a:p>
        </p:txBody>
      </p:sp>
    </p:spTree>
    <p:extLst>
      <p:ext uri="{BB962C8B-B14F-4D97-AF65-F5344CB8AC3E}">
        <p14:creationId xmlns="" xmlns:p14="http://schemas.microsoft.com/office/powerpoint/2010/main" val="92984846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>
              <a:lnSpc>
                <a:spcPct val="96000"/>
              </a:lnSpc>
              <a:spcBef>
                <a:spcPct val="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Mycket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av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den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gröna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teknologin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utvecklas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i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industriländer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och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är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dyrbar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.</a:t>
            </a:r>
          </a:p>
          <a:p>
            <a:pPr eaLnBrk="1">
              <a:lnSpc>
                <a:spcPct val="96000"/>
              </a:lnSpc>
              <a:spcBef>
                <a:spcPct val="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GB" sz="1200" kern="1200" dirty="0" smtClean="0">
              <a:solidFill>
                <a:schemeClr val="tx1"/>
              </a:solidFill>
              <a:latin typeface="Arial" charset="0"/>
              <a:ea typeface="+mn-ea"/>
              <a:cs typeface="+mn-ea" charset="0"/>
            </a:endParaRPr>
          </a:p>
          <a:p>
            <a:pPr eaLnBrk="1">
              <a:lnSpc>
                <a:spcPct val="96000"/>
              </a:lnSpc>
              <a:spcBef>
                <a:spcPct val="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Många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fattiga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länder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har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ofta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inte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råd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att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utveckla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eller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köpa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den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teknologi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som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behövs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för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att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reducera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utsläppen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. </a:t>
            </a:r>
          </a:p>
          <a:p>
            <a:pPr eaLnBrk="1">
              <a:lnSpc>
                <a:spcPct val="96000"/>
              </a:lnSpc>
              <a:spcBef>
                <a:spcPct val="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GB" sz="1200" kern="1200" dirty="0" smtClean="0">
              <a:solidFill>
                <a:schemeClr val="tx1"/>
              </a:solidFill>
              <a:latin typeface="Arial" charset="0"/>
              <a:ea typeface="+mn-ea"/>
              <a:cs typeface="+mn-ea" charset="0"/>
            </a:endParaRPr>
          </a:p>
          <a:p>
            <a:pPr eaLnBrk="1">
              <a:lnSpc>
                <a:spcPct val="96000"/>
              </a:lnSpc>
              <a:spcBef>
                <a:spcPct val="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På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klimatmötet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behöver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länderna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enas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om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ett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klimatavtal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som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skall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ge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fattiga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länder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tillgång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till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grön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teknologi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.</a:t>
            </a:r>
          </a:p>
          <a:p>
            <a:pPr eaLnBrk="1">
              <a:lnSpc>
                <a:spcPct val="96000"/>
              </a:lnSpc>
              <a:spcBef>
                <a:spcPct val="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GB" sz="1200" kern="1200" dirty="0">
              <a:solidFill>
                <a:schemeClr val="tx1"/>
              </a:solidFill>
              <a:latin typeface="Arial" charset="0"/>
              <a:ea typeface="+mn-ea"/>
              <a:cs typeface="+mn-ea" charset="0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B7F22C7-534C-42CD-8447-D81EE1EA92A6}" type="slidenum">
              <a:rPr lang="nb-NO" smtClean="0"/>
              <a:pPr>
                <a:defRPr/>
              </a:pPr>
              <a:t>42</a:t>
            </a:fld>
            <a:endParaRPr lang="nb-NO"/>
          </a:p>
        </p:txBody>
      </p:sp>
    </p:spTree>
    <p:extLst>
      <p:ext uri="{BB962C8B-B14F-4D97-AF65-F5344CB8AC3E}">
        <p14:creationId xmlns="" xmlns:p14="http://schemas.microsoft.com/office/powerpoint/2010/main" val="104427041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>
              <a:lnSpc>
                <a:spcPct val="96000"/>
              </a:lnSpc>
              <a:spcBef>
                <a:spcPts val="538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Förutom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att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utveckla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och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använda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grön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teknologi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kan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utsläppen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minskas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genom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att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använda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mindre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energi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t.ex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.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genom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att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göra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mindre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bil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,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flyga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mindre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,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köra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färre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produkter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och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spara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på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strömmen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när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det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är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möjligt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.</a:t>
            </a:r>
          </a:p>
          <a:p>
            <a:pPr eaLnBrk="1">
              <a:lnSpc>
                <a:spcPct val="96000"/>
              </a:lnSpc>
              <a:spcBef>
                <a:spcPts val="538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GB" sz="1200" kern="1200" dirty="0">
              <a:solidFill>
                <a:schemeClr val="tx1"/>
              </a:solidFill>
              <a:latin typeface="Arial" charset="0"/>
              <a:ea typeface="+mn-ea"/>
              <a:cs typeface="+mn-ea" charset="0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B7F22C7-534C-42CD-8447-D81EE1EA92A6}" type="slidenum">
              <a:rPr lang="nb-NO" smtClean="0"/>
              <a:pPr>
                <a:defRPr/>
              </a:pPr>
              <a:t>43</a:t>
            </a:fld>
            <a:endParaRPr lang="nb-NO"/>
          </a:p>
        </p:txBody>
      </p:sp>
    </p:spTree>
    <p:extLst>
      <p:ext uri="{BB962C8B-B14F-4D97-AF65-F5344CB8AC3E}">
        <p14:creationId xmlns="" xmlns:p14="http://schemas.microsoft.com/office/powerpoint/2010/main" val="4075859982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0DCF0612-8445-40A1-B16F-69C61A7E62DA}" type="slidenum">
              <a:rPr lang="nb-NO" smtClean="0"/>
              <a:pPr eaLnBrk="1" hangingPunct="1"/>
              <a:t>44</a:t>
            </a:fld>
            <a:endParaRPr lang="nb-NO" smtClean="0"/>
          </a:p>
        </p:txBody>
      </p:sp>
      <p:sp>
        <p:nvSpPr>
          <p:cNvPr id="92163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fld id="{5A4B46BC-2037-46B3-8080-CE995956F1AA}" type="slidenum">
              <a:rPr lang="nb-NO" sz="1200"/>
              <a:pPr algn="r" eaLnBrk="1" hangingPunct="1"/>
              <a:t>44</a:t>
            </a:fld>
            <a:endParaRPr lang="nb-NO" sz="1200"/>
          </a:p>
        </p:txBody>
      </p:sp>
      <p:sp>
        <p:nvSpPr>
          <p:cNvPr id="92164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defTabSz="9128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9128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9128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9128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9128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fld id="{B3197155-38FB-4030-B236-EE6A906AD2A3}" type="slidenum">
              <a:rPr lang="nb-NO" sz="1200"/>
              <a:pPr algn="r" eaLnBrk="1" hangingPunct="1"/>
              <a:t>44</a:t>
            </a:fld>
            <a:endParaRPr lang="nb-NO" sz="1200"/>
          </a:p>
        </p:txBody>
      </p:sp>
      <p:sp>
        <p:nvSpPr>
          <p:cNvPr id="9216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>
              <a:lnSpc>
                <a:spcPct val="96000"/>
              </a:lnSpc>
              <a:spcBef>
                <a:spcPct val="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Världen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står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inför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en global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kris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. Nu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är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det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up till ER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att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hitta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en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lösning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på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klimatproblemet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! </a:t>
            </a: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9974468E-8C43-4CD5-A57D-F3F2469551F6}" type="slidenum">
              <a:rPr lang="nb-NO" smtClean="0"/>
              <a:pPr eaLnBrk="1" hangingPunct="1"/>
              <a:t>45</a:t>
            </a:fld>
            <a:endParaRPr lang="nb-NO" smtClean="0"/>
          </a:p>
        </p:txBody>
      </p:sp>
      <p:sp>
        <p:nvSpPr>
          <p:cNvPr id="93187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fld id="{82ADE940-7267-4226-889B-55775CF34CF7}" type="slidenum">
              <a:rPr lang="nb-NO" sz="1200"/>
              <a:pPr algn="r" eaLnBrk="1" hangingPunct="1"/>
              <a:t>45</a:t>
            </a:fld>
            <a:endParaRPr lang="nb-NO" sz="1200"/>
          </a:p>
        </p:txBody>
      </p:sp>
      <p:sp>
        <p:nvSpPr>
          <p:cNvPr id="9318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defTabSz="912813" eaLnBrk="1" hangingPunct="1"/>
            <a:r>
              <a:rPr lang="nb-NO" smtClean="0"/>
              <a:t>Følg godt med nå. Nå kommer en beskrivelse av hva dere skal gjøre videre. </a:t>
            </a: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D98B22E9-97B6-4FA1-AB1B-EA4A908C2743}" type="slidenum">
              <a:rPr lang="nb-NO" smtClean="0"/>
              <a:pPr eaLnBrk="1" hangingPunct="1"/>
              <a:t>46</a:t>
            </a:fld>
            <a:endParaRPr lang="nb-NO" smtClean="0"/>
          </a:p>
        </p:txBody>
      </p:sp>
      <p:sp>
        <p:nvSpPr>
          <p:cNvPr id="94211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defTabSz="9128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9128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9128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9128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9128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fld id="{BAF05383-8144-493D-B0F4-8BEBD91BD76E}" type="slidenum">
              <a:rPr lang="nb-NO" sz="1200"/>
              <a:pPr algn="r" eaLnBrk="1" hangingPunct="1"/>
              <a:t>46</a:t>
            </a:fld>
            <a:endParaRPr lang="nb-NO" sz="1200"/>
          </a:p>
        </p:txBody>
      </p:sp>
      <p:sp>
        <p:nvSpPr>
          <p:cNvPr id="9421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3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defTabSz="912813" eaLnBrk="1" hangingPunct="1"/>
            <a:r>
              <a:rPr lang="nb-NO" dirty="0" smtClean="0"/>
              <a:t>Først må dere forberede dere til forhandlinger. Det første som skal gjøres er å finne navn til alle i gruppa. </a:t>
            </a:r>
          </a:p>
          <a:p>
            <a:pPr defTabSz="912813" eaLnBrk="1" hangingPunct="1"/>
            <a:endParaRPr lang="nb-NO" dirty="0" smtClean="0"/>
          </a:p>
          <a:p>
            <a:pPr defTabSz="912813" eaLnBrk="1" hangingPunct="1"/>
            <a:r>
              <a:rPr lang="nb-NO" dirty="0" smtClean="0"/>
              <a:t>Dere får sakspapirer som inneholder fakta om landet eller organisasjonen deres, og</a:t>
            </a:r>
            <a:r>
              <a:rPr lang="nb-NO" baseline="0" dirty="0" smtClean="0"/>
              <a:t> de fire forhandlingsspørsmålene</a:t>
            </a:r>
            <a:r>
              <a:rPr lang="nb-NO" dirty="0" smtClean="0"/>
              <a:t>. Så er det opp til dere å finne ut hva dere mener om hvert spørsmål.</a:t>
            </a:r>
          </a:p>
          <a:p>
            <a:pPr defTabSz="912813" eaLnBrk="1" hangingPunct="1"/>
            <a:endParaRPr lang="nb-NO" dirty="0" smtClean="0"/>
          </a:p>
          <a:p>
            <a:pPr defTabSz="912813" eaLnBrk="1" hangingPunct="1"/>
            <a:r>
              <a:rPr lang="nb-NO" dirty="0" smtClean="0"/>
              <a:t>Hver gruppe må lage en appell på ett av forhandlingsspørsmålene. En appell er en kort tale der de viktigste synspunktene presenteres. </a:t>
            </a:r>
          </a:p>
          <a:p>
            <a:pPr defTabSz="912813" eaLnBrk="1" hangingPunct="1"/>
            <a:endParaRPr lang="nb-NO" dirty="0" smtClean="0"/>
          </a:p>
          <a:p>
            <a:pPr defTabSz="912813" eaLnBrk="1" hangingPunct="1"/>
            <a:r>
              <a:rPr lang="nb-NO" dirty="0" smtClean="0"/>
              <a:t>På klimamøte.no finner dere lenker til informasjon om hvert land og organisasjon. </a:t>
            </a:r>
          </a:p>
          <a:p>
            <a:pPr defTabSz="912813" eaLnBrk="1" hangingPunct="1"/>
            <a:r>
              <a:rPr lang="nb-NO" dirty="0" smtClean="0"/>
              <a:t> </a:t>
            </a: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 smtClean="0"/>
              <a:t>F</a:t>
            </a:r>
            <a:r>
              <a:rPr lang="en-GB" sz="1200" kern="1200" dirty="0" err="1" smtClean="0">
                <a:solidFill>
                  <a:srgbClr val="000000"/>
                </a:solidFill>
                <a:latin typeface="Arial" charset="0"/>
                <a:ea typeface="+mn-ea"/>
                <a:cs typeface="+mn-ea" charset="0"/>
              </a:rPr>
              <a:t>öre</a:t>
            </a:r>
            <a:r>
              <a:rPr lang="en-GB" sz="1200" kern="1200" dirty="0" smtClean="0">
                <a:solidFill>
                  <a:srgbClr val="000000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rgbClr val="000000"/>
                </a:solidFill>
                <a:latin typeface="Arial" charset="0"/>
                <a:ea typeface="+mn-ea"/>
                <a:cs typeface="+mn-ea" charset="0"/>
              </a:rPr>
              <a:t>själva</a:t>
            </a:r>
            <a:r>
              <a:rPr lang="en-GB" sz="1200" kern="1200" dirty="0" smtClean="0">
                <a:solidFill>
                  <a:srgbClr val="000000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rgbClr val="000000"/>
                </a:solidFill>
                <a:latin typeface="Arial" charset="0"/>
                <a:ea typeface="+mn-ea"/>
                <a:cs typeface="+mn-ea" charset="0"/>
              </a:rPr>
              <a:t>toppmötet</a:t>
            </a:r>
            <a:r>
              <a:rPr lang="en-GB" sz="1200" kern="1200" dirty="0" smtClean="0">
                <a:solidFill>
                  <a:srgbClr val="000000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rgbClr val="000000"/>
                </a:solidFill>
                <a:latin typeface="Arial" charset="0"/>
                <a:ea typeface="+mn-ea"/>
                <a:cs typeface="+mn-ea" charset="0"/>
              </a:rPr>
              <a:t>skall</a:t>
            </a:r>
            <a:r>
              <a:rPr lang="en-GB" sz="1200" kern="1200" dirty="0" smtClean="0">
                <a:solidFill>
                  <a:srgbClr val="000000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rgbClr val="000000"/>
                </a:solidFill>
                <a:latin typeface="Arial" charset="0"/>
                <a:ea typeface="+mn-ea"/>
                <a:cs typeface="+mn-ea" charset="0"/>
              </a:rPr>
              <a:t>ni</a:t>
            </a:r>
            <a:r>
              <a:rPr lang="en-GB" sz="1200" kern="1200" dirty="0" smtClean="0">
                <a:solidFill>
                  <a:srgbClr val="000000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rgbClr val="000000"/>
                </a:solidFill>
                <a:latin typeface="Arial" charset="0"/>
                <a:ea typeface="+mn-ea"/>
                <a:cs typeface="+mn-ea" charset="0"/>
              </a:rPr>
              <a:t>förhandla</a:t>
            </a:r>
            <a:r>
              <a:rPr lang="en-GB" sz="1200" kern="1200" dirty="0" smtClean="0">
                <a:solidFill>
                  <a:srgbClr val="000000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rgbClr val="000000"/>
                </a:solidFill>
                <a:latin typeface="Arial" charset="0"/>
                <a:ea typeface="+mn-ea"/>
                <a:cs typeface="+mn-ea" charset="0"/>
              </a:rPr>
              <a:t>bilateralt</a:t>
            </a:r>
            <a:r>
              <a:rPr lang="en-GB" sz="1200" kern="1200" dirty="0" smtClean="0">
                <a:solidFill>
                  <a:srgbClr val="000000"/>
                </a:solidFill>
                <a:latin typeface="Arial" charset="0"/>
                <a:ea typeface="+mn-ea"/>
                <a:cs typeface="+mn-ea" charset="0"/>
              </a:rPr>
              <a:t>.</a:t>
            </a:r>
            <a:r>
              <a:rPr lang="en-GB" sz="1200" kern="1200" baseline="0" dirty="0" smtClean="0">
                <a:solidFill>
                  <a:srgbClr val="000000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baseline="0" dirty="0" err="1" smtClean="0">
                <a:solidFill>
                  <a:srgbClr val="000000"/>
                </a:solidFill>
                <a:latin typeface="Arial" charset="0"/>
                <a:ea typeface="+mn-ea"/>
                <a:cs typeface="+mn-ea" charset="0"/>
              </a:rPr>
              <a:t>Det</a:t>
            </a:r>
            <a:r>
              <a:rPr lang="en-GB" sz="1200" kern="1200" baseline="0" dirty="0" smtClean="0">
                <a:solidFill>
                  <a:srgbClr val="000000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baseline="0" dirty="0" err="1" smtClean="0">
                <a:solidFill>
                  <a:srgbClr val="000000"/>
                </a:solidFill>
                <a:latin typeface="Arial" charset="0"/>
                <a:ea typeface="+mn-ea"/>
                <a:cs typeface="+mn-ea" charset="0"/>
              </a:rPr>
              <a:t>betyder</a:t>
            </a:r>
            <a:r>
              <a:rPr lang="en-GB" sz="1200" kern="1200" baseline="0" dirty="0" smtClean="0">
                <a:solidFill>
                  <a:srgbClr val="000000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baseline="0" dirty="0" err="1" smtClean="0">
                <a:solidFill>
                  <a:srgbClr val="000000"/>
                </a:solidFill>
                <a:latin typeface="Arial" charset="0"/>
                <a:ea typeface="+mn-ea"/>
                <a:cs typeface="+mn-ea" charset="0"/>
              </a:rPr>
              <a:t>att</a:t>
            </a:r>
            <a:r>
              <a:rPr lang="en-GB" sz="1200" kern="1200" baseline="0" dirty="0" smtClean="0">
                <a:solidFill>
                  <a:srgbClr val="000000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baseline="0" dirty="0" err="1" smtClean="0">
                <a:solidFill>
                  <a:srgbClr val="000000"/>
                </a:solidFill>
                <a:latin typeface="Arial" charset="0"/>
                <a:ea typeface="+mn-ea"/>
                <a:cs typeface="+mn-ea" charset="0"/>
              </a:rPr>
              <a:t>ditt</a:t>
            </a:r>
            <a:r>
              <a:rPr lang="en-GB" sz="1200" kern="1200" baseline="0" dirty="0" smtClean="0">
                <a:solidFill>
                  <a:srgbClr val="000000"/>
                </a:solidFill>
                <a:latin typeface="Arial" charset="0"/>
                <a:ea typeface="+mn-ea"/>
                <a:cs typeface="+mn-ea" charset="0"/>
              </a:rPr>
              <a:t> land </a:t>
            </a:r>
            <a:r>
              <a:rPr lang="en-GB" sz="1200" kern="1200" baseline="0" dirty="0" err="1" smtClean="0">
                <a:solidFill>
                  <a:srgbClr val="000000"/>
                </a:solidFill>
                <a:latin typeface="Arial" charset="0"/>
                <a:ea typeface="+mn-ea"/>
                <a:cs typeface="+mn-ea" charset="0"/>
              </a:rPr>
              <a:t>eller</a:t>
            </a:r>
            <a:r>
              <a:rPr lang="en-GB" sz="1200" kern="1200" baseline="0" dirty="0" smtClean="0">
                <a:solidFill>
                  <a:srgbClr val="000000"/>
                </a:solidFill>
                <a:latin typeface="Arial" charset="0"/>
                <a:ea typeface="+mn-ea"/>
                <a:cs typeface="+mn-ea" charset="0"/>
              </a:rPr>
              <a:t> organisation </a:t>
            </a:r>
            <a:r>
              <a:rPr lang="en-GB" sz="1200" kern="1200" baseline="0" dirty="0" err="1" smtClean="0">
                <a:solidFill>
                  <a:srgbClr val="000000"/>
                </a:solidFill>
                <a:latin typeface="Arial" charset="0"/>
                <a:ea typeface="+mn-ea"/>
                <a:cs typeface="+mn-ea" charset="0"/>
              </a:rPr>
              <a:t>skall</a:t>
            </a:r>
            <a:r>
              <a:rPr lang="en-GB" sz="1200" kern="1200" baseline="0" dirty="0" smtClean="0">
                <a:solidFill>
                  <a:srgbClr val="000000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rgbClr val="000000"/>
                </a:solidFill>
                <a:latin typeface="Arial" charset="0"/>
                <a:ea typeface="+mn-ea"/>
                <a:cs typeface="+mn-ea" charset="0"/>
              </a:rPr>
              <a:t>för</a:t>
            </a:r>
            <a:r>
              <a:rPr lang="en-GB" sz="1200" kern="1200" dirty="0" smtClean="0">
                <a:solidFill>
                  <a:srgbClr val="000000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rgbClr val="000000"/>
                </a:solidFill>
                <a:latin typeface="Arial" charset="0"/>
                <a:ea typeface="+mn-ea"/>
                <a:cs typeface="+mn-ea" charset="0"/>
              </a:rPr>
              <a:t>förhandla</a:t>
            </a:r>
            <a:r>
              <a:rPr lang="en-GB" sz="1200" kern="1200" dirty="0" smtClean="0">
                <a:solidFill>
                  <a:srgbClr val="000000"/>
                </a:solidFill>
                <a:latin typeface="Arial" charset="0"/>
                <a:ea typeface="+mn-ea"/>
                <a:cs typeface="+mn-ea" charset="0"/>
              </a:rPr>
              <a:t> med en </a:t>
            </a:r>
            <a:r>
              <a:rPr lang="en-GB" sz="1200" kern="1200" dirty="0" err="1" smtClean="0">
                <a:solidFill>
                  <a:srgbClr val="000000"/>
                </a:solidFill>
                <a:latin typeface="Arial" charset="0"/>
                <a:ea typeface="+mn-ea"/>
                <a:cs typeface="+mn-ea" charset="0"/>
              </a:rPr>
              <a:t>annan</a:t>
            </a:r>
            <a:r>
              <a:rPr lang="en-GB" sz="1200" kern="1200" dirty="0" smtClean="0">
                <a:solidFill>
                  <a:srgbClr val="000000"/>
                </a:solidFill>
                <a:latin typeface="Arial" charset="0"/>
                <a:ea typeface="+mn-ea"/>
                <a:cs typeface="+mn-ea" charset="0"/>
              </a:rPr>
              <a:t> part </a:t>
            </a:r>
            <a:r>
              <a:rPr lang="en-GB" sz="1200" kern="1200" dirty="0" err="1" smtClean="0">
                <a:solidFill>
                  <a:srgbClr val="000000"/>
                </a:solidFill>
                <a:latin typeface="Arial" charset="0"/>
                <a:ea typeface="+mn-ea"/>
                <a:cs typeface="+mn-ea" charset="0"/>
              </a:rPr>
              <a:t>om</a:t>
            </a:r>
            <a:r>
              <a:rPr lang="en-GB" sz="1200" kern="1200" baseline="0" dirty="0" smtClean="0">
                <a:solidFill>
                  <a:srgbClr val="000000"/>
                </a:solidFill>
                <a:latin typeface="Arial" charset="0"/>
                <a:ea typeface="+mn-ea"/>
                <a:cs typeface="+mn-ea" charset="0"/>
              </a:rPr>
              <a:t> en </a:t>
            </a:r>
            <a:r>
              <a:rPr lang="en-GB" sz="1200" kern="1200" baseline="0" dirty="0" err="1" smtClean="0">
                <a:solidFill>
                  <a:srgbClr val="000000"/>
                </a:solidFill>
                <a:latin typeface="Arial" charset="0"/>
                <a:ea typeface="+mn-ea"/>
                <a:cs typeface="+mn-ea" charset="0"/>
              </a:rPr>
              <a:t>av</a:t>
            </a:r>
            <a:r>
              <a:rPr lang="en-GB" sz="1200" kern="1200" baseline="0" dirty="0" smtClean="0">
                <a:solidFill>
                  <a:srgbClr val="000000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baseline="0" dirty="0" err="1" smtClean="0">
                <a:solidFill>
                  <a:srgbClr val="000000"/>
                </a:solidFill>
                <a:latin typeface="Arial" charset="0"/>
                <a:ea typeface="+mn-ea"/>
                <a:cs typeface="+mn-ea" charset="0"/>
              </a:rPr>
              <a:t>f</a:t>
            </a:r>
            <a:r>
              <a:rPr lang="en-GB" sz="1200" kern="1200" dirty="0" err="1" smtClean="0">
                <a:solidFill>
                  <a:srgbClr val="000000"/>
                </a:solidFill>
                <a:latin typeface="Arial" charset="0"/>
                <a:ea typeface="+mn-ea"/>
                <a:cs typeface="+mn-ea" charset="0"/>
              </a:rPr>
              <a:t>örhandlingsfrågorna</a:t>
            </a:r>
            <a:r>
              <a:rPr lang="en-GB" sz="1200" kern="1200" dirty="0" smtClean="0">
                <a:solidFill>
                  <a:srgbClr val="000000"/>
                </a:solidFill>
                <a:latin typeface="Arial" charset="0"/>
                <a:ea typeface="+mn-ea"/>
                <a:cs typeface="+mn-ea" charset="0"/>
              </a:rPr>
              <a:t>.</a:t>
            </a:r>
            <a:r>
              <a:rPr lang="en-GB" sz="1200" kern="1200" baseline="0" dirty="0" smtClean="0">
                <a:solidFill>
                  <a:srgbClr val="000000"/>
                </a:solidFill>
                <a:latin typeface="Arial" charset="0"/>
                <a:ea typeface="+mn-ea"/>
                <a:cs typeface="+mn-ea" charset="0"/>
              </a:rPr>
              <a:t> Ni </a:t>
            </a:r>
            <a:r>
              <a:rPr lang="en-GB" sz="1200" kern="1200" baseline="0" dirty="0" err="1" smtClean="0">
                <a:solidFill>
                  <a:srgbClr val="000000"/>
                </a:solidFill>
                <a:latin typeface="Arial" charset="0"/>
                <a:ea typeface="+mn-ea"/>
                <a:cs typeface="+mn-ea" charset="0"/>
              </a:rPr>
              <a:t>hittar</a:t>
            </a:r>
            <a:r>
              <a:rPr lang="en-GB" sz="1200" kern="1200" baseline="0" dirty="0" smtClean="0">
                <a:solidFill>
                  <a:srgbClr val="000000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rgbClr val="000000"/>
                </a:solidFill>
                <a:latin typeface="Arial" charset="0"/>
                <a:ea typeface="+mn-ea"/>
                <a:cs typeface="+mn-ea" charset="0"/>
              </a:rPr>
              <a:t>förhandlingstips</a:t>
            </a:r>
            <a:r>
              <a:rPr lang="en-GB" sz="1200" kern="1200" baseline="0" dirty="0" smtClean="0">
                <a:solidFill>
                  <a:srgbClr val="000000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baseline="0" dirty="0" err="1" smtClean="0">
                <a:solidFill>
                  <a:srgbClr val="000000"/>
                </a:solidFill>
                <a:latin typeface="Arial" charset="0"/>
                <a:ea typeface="+mn-ea"/>
                <a:cs typeface="+mn-ea" charset="0"/>
              </a:rPr>
              <a:t>i</a:t>
            </a:r>
            <a:r>
              <a:rPr lang="en-GB" sz="1200" kern="1200" baseline="0" dirty="0" smtClean="0">
                <a:solidFill>
                  <a:srgbClr val="000000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baseline="0" dirty="0" err="1" smtClean="0">
                <a:solidFill>
                  <a:srgbClr val="000000"/>
                </a:solidFill>
                <a:latin typeface="Arial" charset="0"/>
                <a:ea typeface="+mn-ea"/>
                <a:cs typeface="+mn-ea" charset="0"/>
              </a:rPr>
              <a:t>faktabladen</a:t>
            </a:r>
            <a:r>
              <a:rPr lang="en-GB" sz="1200" kern="1200" baseline="0" dirty="0" smtClean="0">
                <a:solidFill>
                  <a:srgbClr val="000000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baseline="0" dirty="0" err="1" smtClean="0">
                <a:solidFill>
                  <a:srgbClr val="000000"/>
                </a:solidFill>
                <a:latin typeface="Arial" charset="0"/>
                <a:ea typeface="+mn-ea"/>
                <a:cs typeface="+mn-ea" charset="0"/>
              </a:rPr>
              <a:t>ni</a:t>
            </a:r>
            <a:r>
              <a:rPr lang="en-GB" sz="1200" kern="1200" baseline="0" dirty="0" smtClean="0">
                <a:solidFill>
                  <a:srgbClr val="000000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baseline="0" dirty="0" err="1" smtClean="0">
                <a:solidFill>
                  <a:srgbClr val="000000"/>
                </a:solidFill>
                <a:latin typeface="Arial" charset="0"/>
                <a:ea typeface="+mn-ea"/>
                <a:cs typeface="+mn-ea" charset="0"/>
              </a:rPr>
              <a:t>f</a:t>
            </a:r>
            <a:r>
              <a:rPr lang="en-GB" sz="1200" kern="1200" dirty="0" err="1" smtClean="0">
                <a:solidFill>
                  <a:srgbClr val="000000"/>
                </a:solidFill>
                <a:latin typeface="Arial" charset="0"/>
                <a:ea typeface="+mn-ea"/>
                <a:cs typeface="+mn-ea" charset="0"/>
              </a:rPr>
              <a:t>år</a:t>
            </a:r>
            <a:r>
              <a:rPr lang="en-GB" sz="1200" kern="1200" dirty="0" smtClean="0">
                <a:solidFill>
                  <a:srgbClr val="000000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rgbClr val="000000"/>
                </a:solidFill>
                <a:latin typeface="Arial" charset="0"/>
                <a:ea typeface="+mn-ea"/>
                <a:cs typeface="+mn-ea" charset="0"/>
              </a:rPr>
              <a:t>utdelade</a:t>
            </a:r>
            <a:r>
              <a:rPr lang="en-GB" sz="1200" kern="1200" dirty="0" smtClean="0">
                <a:solidFill>
                  <a:srgbClr val="000000"/>
                </a:solidFill>
                <a:latin typeface="Arial" charset="0"/>
                <a:ea typeface="+mn-ea"/>
                <a:cs typeface="+mn-ea" charset="0"/>
              </a:rPr>
              <a:t>.</a:t>
            </a:r>
            <a:r>
              <a:rPr lang="en-GB" sz="1200" kern="1200" baseline="0" dirty="0" smtClean="0">
                <a:solidFill>
                  <a:srgbClr val="000000"/>
                </a:solidFill>
                <a:latin typeface="Arial" charset="0"/>
                <a:ea typeface="+mn-ea"/>
                <a:cs typeface="+mn-ea" charset="0"/>
              </a:rPr>
              <a:t> </a:t>
            </a:r>
          </a:p>
          <a:p>
            <a:endParaRPr lang="en-GB" sz="1200" kern="1200" baseline="0" dirty="0" smtClean="0">
              <a:solidFill>
                <a:srgbClr val="000000"/>
              </a:solidFill>
              <a:latin typeface="Arial" charset="0"/>
              <a:ea typeface="+mn-ea"/>
              <a:cs typeface="+mn-ea" charset="0"/>
            </a:endParaRPr>
          </a:p>
          <a:p>
            <a:r>
              <a:rPr lang="en-GB" sz="1200" kern="1200" baseline="0" dirty="0" smtClean="0">
                <a:solidFill>
                  <a:srgbClr val="000000"/>
                </a:solidFill>
                <a:latin typeface="Arial" charset="0"/>
                <a:ea typeface="+mn-ea"/>
                <a:cs typeface="+mn-ea" charset="0"/>
              </a:rPr>
              <a:t>Ni </a:t>
            </a:r>
            <a:r>
              <a:rPr lang="en-GB" sz="1200" kern="1200" baseline="0" dirty="0" err="1" smtClean="0">
                <a:solidFill>
                  <a:srgbClr val="000000"/>
                </a:solidFill>
                <a:latin typeface="Arial" charset="0"/>
                <a:ea typeface="+mn-ea"/>
                <a:cs typeface="+mn-ea" charset="0"/>
              </a:rPr>
              <a:t>kan</a:t>
            </a:r>
            <a:r>
              <a:rPr lang="en-GB" sz="1200" kern="1200" baseline="0" dirty="0" smtClean="0">
                <a:solidFill>
                  <a:srgbClr val="000000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baseline="0" dirty="0" err="1" smtClean="0">
                <a:solidFill>
                  <a:srgbClr val="000000"/>
                </a:solidFill>
                <a:latin typeface="Arial" charset="0"/>
                <a:ea typeface="+mn-ea"/>
                <a:cs typeface="+mn-ea" charset="0"/>
              </a:rPr>
              <a:t>l</a:t>
            </a:r>
            <a:r>
              <a:rPr lang="en-GB" sz="1200" kern="1200" dirty="0" err="1" smtClean="0">
                <a:solidFill>
                  <a:srgbClr val="000000"/>
                </a:solidFill>
                <a:latin typeface="Arial" charset="0"/>
                <a:ea typeface="+mn-ea"/>
                <a:cs typeface="+mn-ea" charset="0"/>
              </a:rPr>
              <a:t>ösa</a:t>
            </a:r>
            <a:r>
              <a:rPr lang="en-GB" sz="1200" kern="1200" dirty="0" smtClean="0">
                <a:solidFill>
                  <a:srgbClr val="000000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rgbClr val="000000"/>
                </a:solidFill>
                <a:latin typeface="Arial" charset="0"/>
                <a:ea typeface="+mn-ea"/>
                <a:cs typeface="+mn-ea" charset="0"/>
              </a:rPr>
              <a:t>uppgiften</a:t>
            </a:r>
            <a:r>
              <a:rPr lang="en-GB" sz="1200" kern="1200" dirty="0" smtClean="0">
                <a:solidFill>
                  <a:srgbClr val="000000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rgbClr val="000000"/>
                </a:solidFill>
                <a:latin typeface="Arial" charset="0"/>
                <a:ea typeface="+mn-ea"/>
                <a:cs typeface="+mn-ea" charset="0"/>
              </a:rPr>
              <a:t>inom</a:t>
            </a:r>
            <a:r>
              <a:rPr lang="en-GB" sz="1200" kern="1200" dirty="0" smtClean="0">
                <a:solidFill>
                  <a:srgbClr val="000000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rgbClr val="000000"/>
                </a:solidFill>
                <a:latin typeface="Arial" charset="0"/>
                <a:ea typeface="+mn-ea"/>
                <a:cs typeface="+mn-ea" charset="0"/>
              </a:rPr>
              <a:t>klassen</a:t>
            </a:r>
            <a:r>
              <a:rPr lang="en-GB" sz="1200" kern="1200" dirty="0" smtClean="0">
                <a:solidFill>
                  <a:srgbClr val="000000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rgbClr val="000000"/>
                </a:solidFill>
                <a:latin typeface="Arial" charset="0"/>
                <a:ea typeface="+mn-ea"/>
                <a:cs typeface="+mn-ea" charset="0"/>
              </a:rPr>
              <a:t>eller</a:t>
            </a:r>
            <a:r>
              <a:rPr lang="en-GB" sz="1200" kern="1200" dirty="0" smtClean="0">
                <a:solidFill>
                  <a:srgbClr val="000000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rgbClr val="000000"/>
                </a:solidFill>
                <a:latin typeface="Arial" charset="0"/>
                <a:ea typeface="+mn-ea"/>
                <a:cs typeface="+mn-ea" charset="0"/>
              </a:rPr>
              <a:t>hitta</a:t>
            </a:r>
            <a:r>
              <a:rPr lang="en-GB" sz="1200" kern="1200" dirty="0" smtClean="0">
                <a:solidFill>
                  <a:srgbClr val="000000"/>
                </a:solidFill>
                <a:latin typeface="Arial" charset="0"/>
                <a:ea typeface="+mn-ea"/>
                <a:cs typeface="+mn-ea" charset="0"/>
              </a:rPr>
              <a:t> en </a:t>
            </a:r>
            <a:r>
              <a:rPr lang="en-GB" sz="1200" kern="1200" dirty="0" err="1" smtClean="0">
                <a:solidFill>
                  <a:srgbClr val="000000"/>
                </a:solidFill>
                <a:latin typeface="Arial" charset="0"/>
                <a:ea typeface="+mn-ea"/>
                <a:cs typeface="+mn-ea" charset="0"/>
              </a:rPr>
              <a:t>annan</a:t>
            </a:r>
            <a:r>
              <a:rPr lang="en-GB" sz="1200" kern="1200" dirty="0" smtClean="0">
                <a:solidFill>
                  <a:srgbClr val="000000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rgbClr val="000000"/>
                </a:solidFill>
                <a:latin typeface="Arial" charset="0"/>
                <a:ea typeface="+mn-ea"/>
                <a:cs typeface="+mn-ea" charset="0"/>
              </a:rPr>
              <a:t>klass</a:t>
            </a:r>
            <a:r>
              <a:rPr lang="en-GB" sz="1200" kern="1200" dirty="0" smtClean="0">
                <a:solidFill>
                  <a:srgbClr val="000000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rgbClr val="000000"/>
                </a:solidFill>
                <a:latin typeface="Arial" charset="0"/>
                <a:ea typeface="+mn-ea"/>
                <a:cs typeface="+mn-ea" charset="0"/>
              </a:rPr>
              <a:t>i</a:t>
            </a:r>
            <a:r>
              <a:rPr lang="en-GB" sz="1200" kern="1200" dirty="0" smtClean="0">
                <a:solidFill>
                  <a:srgbClr val="000000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rgbClr val="000000"/>
                </a:solidFill>
                <a:latin typeface="Arial" charset="0"/>
                <a:ea typeface="+mn-ea"/>
                <a:cs typeface="+mn-ea" charset="0"/>
              </a:rPr>
              <a:t>ett</a:t>
            </a:r>
            <a:r>
              <a:rPr lang="en-GB" sz="1200" kern="1200" baseline="0" dirty="0" smtClean="0">
                <a:solidFill>
                  <a:srgbClr val="000000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baseline="0" dirty="0" err="1" smtClean="0">
                <a:solidFill>
                  <a:srgbClr val="000000"/>
                </a:solidFill>
                <a:latin typeface="Arial" charset="0"/>
                <a:ea typeface="+mn-ea"/>
                <a:cs typeface="+mn-ea" charset="0"/>
              </a:rPr>
              <a:t>nordiskt</a:t>
            </a:r>
            <a:r>
              <a:rPr lang="en-GB" sz="1200" kern="1200" baseline="0" dirty="0" smtClean="0">
                <a:solidFill>
                  <a:srgbClr val="000000"/>
                </a:solidFill>
                <a:latin typeface="Arial" charset="0"/>
                <a:ea typeface="+mn-ea"/>
                <a:cs typeface="+mn-ea" charset="0"/>
              </a:rPr>
              <a:t> land </a:t>
            </a:r>
            <a:r>
              <a:rPr lang="en-GB" sz="1200" kern="1200" baseline="0" dirty="0" err="1" smtClean="0">
                <a:solidFill>
                  <a:srgbClr val="000000"/>
                </a:solidFill>
                <a:latin typeface="Arial" charset="0"/>
                <a:ea typeface="+mn-ea"/>
                <a:cs typeface="+mn-ea" charset="0"/>
              </a:rPr>
              <a:t>som</a:t>
            </a:r>
            <a:r>
              <a:rPr lang="en-GB" sz="1200" kern="1200" baseline="0" dirty="0" smtClean="0">
                <a:solidFill>
                  <a:srgbClr val="000000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baseline="0" dirty="0" err="1" smtClean="0">
                <a:solidFill>
                  <a:srgbClr val="000000"/>
                </a:solidFill>
                <a:latin typeface="Arial" charset="0"/>
                <a:ea typeface="+mn-ea"/>
                <a:cs typeface="+mn-ea" charset="0"/>
              </a:rPr>
              <a:t>ni</a:t>
            </a:r>
            <a:r>
              <a:rPr lang="en-GB" sz="1200" kern="1200" baseline="0" dirty="0" smtClean="0">
                <a:solidFill>
                  <a:srgbClr val="000000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baseline="0" dirty="0" err="1" smtClean="0">
                <a:solidFill>
                  <a:srgbClr val="000000"/>
                </a:solidFill>
                <a:latin typeface="Arial" charset="0"/>
                <a:ea typeface="+mn-ea"/>
                <a:cs typeface="+mn-ea" charset="0"/>
              </a:rPr>
              <a:t>kan</a:t>
            </a:r>
            <a:r>
              <a:rPr lang="en-GB" sz="1200" kern="1200" baseline="0" dirty="0" smtClean="0">
                <a:solidFill>
                  <a:srgbClr val="000000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baseline="0" dirty="0" err="1" smtClean="0">
                <a:solidFill>
                  <a:srgbClr val="000000"/>
                </a:solidFill>
                <a:latin typeface="Arial" charset="0"/>
                <a:ea typeface="+mn-ea"/>
                <a:cs typeface="+mn-ea" charset="0"/>
              </a:rPr>
              <a:t>f</a:t>
            </a:r>
            <a:r>
              <a:rPr lang="en-GB" sz="1200" kern="1200" dirty="0" err="1" smtClean="0">
                <a:solidFill>
                  <a:srgbClr val="000000"/>
                </a:solidFill>
                <a:latin typeface="Arial" charset="0"/>
                <a:ea typeface="+mn-ea"/>
                <a:cs typeface="+mn-ea" charset="0"/>
              </a:rPr>
              <a:t>örhandla</a:t>
            </a:r>
            <a:r>
              <a:rPr lang="en-GB" sz="1200" kern="1200" dirty="0" smtClean="0">
                <a:solidFill>
                  <a:srgbClr val="000000"/>
                </a:solidFill>
                <a:latin typeface="Arial" charset="0"/>
                <a:ea typeface="+mn-ea"/>
                <a:cs typeface="+mn-ea" charset="0"/>
              </a:rPr>
              <a:t> med </a:t>
            </a:r>
            <a:r>
              <a:rPr lang="en-GB" sz="1200" kern="1200" dirty="0" err="1" smtClean="0">
                <a:solidFill>
                  <a:srgbClr val="000000"/>
                </a:solidFill>
                <a:latin typeface="Arial" charset="0"/>
                <a:ea typeface="+mn-ea"/>
                <a:cs typeface="+mn-ea" charset="0"/>
              </a:rPr>
              <a:t>över</a:t>
            </a:r>
            <a:r>
              <a:rPr lang="en-GB" sz="1200" kern="1200" dirty="0" smtClean="0">
                <a:solidFill>
                  <a:srgbClr val="000000"/>
                </a:solidFill>
                <a:latin typeface="Arial" charset="0"/>
                <a:ea typeface="+mn-ea"/>
                <a:cs typeface="+mn-ea" charset="0"/>
              </a:rPr>
              <a:t> internet.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B7F22C7-534C-42CD-8447-D81EE1EA92A6}" type="slidenum">
              <a:rPr lang="nb-NO" smtClean="0"/>
              <a:pPr>
                <a:defRPr/>
              </a:pPr>
              <a:t>47</a:t>
            </a:fld>
            <a:endParaRPr lang="nb-NO"/>
          </a:p>
        </p:txBody>
      </p:sp>
    </p:spTree>
    <p:extLst>
      <p:ext uri="{BB962C8B-B14F-4D97-AF65-F5344CB8AC3E}">
        <p14:creationId xmlns="" xmlns:p14="http://schemas.microsoft.com/office/powerpoint/2010/main" val="4062664695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5543021F-1FD3-49AB-BCF3-CA4CA2D92CF5}" type="slidenum">
              <a:rPr lang="nb-NO" smtClean="0"/>
              <a:pPr eaLnBrk="1" hangingPunct="1"/>
              <a:t>48</a:t>
            </a:fld>
            <a:endParaRPr lang="nb-NO" smtClean="0"/>
          </a:p>
        </p:txBody>
      </p:sp>
      <p:sp>
        <p:nvSpPr>
          <p:cNvPr id="95235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defTabSz="9128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9128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9128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9128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9128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fld id="{0A2CFB24-20FC-4C3A-9CF8-7C56F5354B8D}" type="slidenum">
              <a:rPr lang="nb-NO" sz="1200"/>
              <a:pPr algn="r" eaLnBrk="1" hangingPunct="1"/>
              <a:t>48</a:t>
            </a:fld>
            <a:endParaRPr lang="nb-NO" sz="1200"/>
          </a:p>
        </p:txBody>
      </p:sp>
      <p:sp>
        <p:nvSpPr>
          <p:cNvPr id="9523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7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defTabSz="912813" eaLnBrk="1" hangingPunct="1"/>
            <a:r>
              <a:rPr lang="nb-NO" dirty="0" smtClean="0"/>
              <a:t>Den kanske viktigaste delen av klimatoppm</a:t>
            </a:r>
            <a:r>
              <a:rPr lang="en-GB" sz="1200" kern="1200" dirty="0" smtClean="0">
                <a:solidFill>
                  <a:srgbClr val="000000"/>
                </a:solidFill>
                <a:latin typeface="Arial" charset="0"/>
                <a:ea typeface="+mn-ea"/>
                <a:cs typeface="+mn-ea" charset="0"/>
              </a:rPr>
              <a:t>ö</a:t>
            </a:r>
            <a:r>
              <a:rPr lang="nb-NO" dirty="0" smtClean="0"/>
              <a:t>tet </a:t>
            </a:r>
            <a:r>
              <a:rPr lang="en-GB" sz="1200" kern="1200" dirty="0" smtClean="0">
                <a:solidFill>
                  <a:srgbClr val="000000"/>
                </a:solidFill>
                <a:latin typeface="Arial" charset="0"/>
                <a:ea typeface="+mn-ea"/>
                <a:cs typeface="+mn-ea" charset="0"/>
              </a:rPr>
              <a:t>ä</a:t>
            </a:r>
            <a:r>
              <a:rPr lang="nb-NO" dirty="0" smtClean="0"/>
              <a:t>r f</a:t>
            </a:r>
            <a:r>
              <a:rPr lang="en-GB" sz="1200" kern="1200" dirty="0" smtClean="0">
                <a:solidFill>
                  <a:srgbClr val="000000"/>
                </a:solidFill>
                <a:latin typeface="Arial" charset="0"/>
                <a:ea typeface="+mn-ea"/>
                <a:cs typeface="+mn-ea" charset="0"/>
              </a:rPr>
              <a:t>ö</a:t>
            </a:r>
            <a:r>
              <a:rPr lang="nb-NO" dirty="0" smtClean="0"/>
              <a:t>rhandlingarna. Då ska alla l</a:t>
            </a:r>
            <a:r>
              <a:rPr lang="en-GB" sz="1200" kern="1200" dirty="0" smtClean="0">
                <a:solidFill>
                  <a:srgbClr val="000000"/>
                </a:solidFill>
                <a:latin typeface="Arial" charset="0"/>
                <a:ea typeface="+mn-ea"/>
                <a:cs typeface="+mn-ea" charset="0"/>
              </a:rPr>
              <a:t>ä</a:t>
            </a:r>
            <a:r>
              <a:rPr lang="nb-NO" dirty="0" smtClean="0"/>
              <a:t>nder och organisationer argumentera f</a:t>
            </a:r>
            <a:r>
              <a:rPr lang="en-GB" sz="1200" kern="1200" dirty="0" smtClean="0">
                <a:solidFill>
                  <a:srgbClr val="000000"/>
                </a:solidFill>
                <a:latin typeface="Arial" charset="0"/>
                <a:ea typeface="+mn-ea"/>
                <a:cs typeface="+mn-ea" charset="0"/>
              </a:rPr>
              <a:t>ö</a:t>
            </a:r>
            <a:r>
              <a:rPr lang="nb-NO" dirty="0" smtClean="0"/>
              <a:t>r vad de anser </a:t>
            </a:r>
            <a:r>
              <a:rPr lang="en-GB" sz="1200" kern="1200" dirty="0" smtClean="0">
                <a:solidFill>
                  <a:srgbClr val="000000"/>
                </a:solidFill>
                <a:latin typeface="Arial" charset="0"/>
                <a:ea typeface="+mn-ea"/>
                <a:cs typeface="+mn-ea" charset="0"/>
              </a:rPr>
              <a:t>ä</a:t>
            </a:r>
            <a:r>
              <a:rPr lang="nb-NO" dirty="0" smtClean="0"/>
              <a:t>r den b</a:t>
            </a:r>
            <a:r>
              <a:rPr lang="en-GB" sz="1200" kern="1200" dirty="0" smtClean="0">
                <a:solidFill>
                  <a:srgbClr val="000000"/>
                </a:solidFill>
                <a:latin typeface="Arial" charset="0"/>
                <a:ea typeface="+mn-ea"/>
                <a:cs typeface="+mn-ea" charset="0"/>
              </a:rPr>
              <a:t>ä</a:t>
            </a:r>
            <a:r>
              <a:rPr lang="nb-NO" dirty="0" smtClean="0"/>
              <a:t>sta l</a:t>
            </a:r>
            <a:r>
              <a:rPr lang="en-GB" sz="1200" kern="1200" dirty="0" smtClean="0">
                <a:solidFill>
                  <a:srgbClr val="000000"/>
                </a:solidFill>
                <a:latin typeface="Arial" charset="0"/>
                <a:ea typeface="+mn-ea"/>
                <a:cs typeface="+mn-ea" charset="0"/>
              </a:rPr>
              <a:t>ö</a:t>
            </a:r>
            <a:r>
              <a:rPr lang="nb-NO" dirty="0" smtClean="0"/>
              <a:t>sningen. </a:t>
            </a: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68DB8A60-C171-4B47-B835-65A43180456D}" type="slidenum">
              <a:rPr lang="nb-NO" smtClean="0"/>
              <a:pPr eaLnBrk="1" hangingPunct="1"/>
              <a:t>49</a:t>
            </a:fld>
            <a:endParaRPr lang="nb-NO" smtClean="0"/>
          </a:p>
        </p:txBody>
      </p:sp>
      <p:sp>
        <p:nvSpPr>
          <p:cNvPr id="97283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defTabSz="9128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9128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9128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9128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9128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fld id="{DCBD38CD-DBF1-4C27-AE5D-D40837B9CBBD}" type="slidenum">
              <a:rPr lang="nb-NO" sz="1200"/>
              <a:pPr algn="r" eaLnBrk="1" hangingPunct="1"/>
              <a:t>49</a:t>
            </a:fld>
            <a:endParaRPr lang="nb-NO" sz="1200"/>
          </a:p>
        </p:txBody>
      </p:sp>
      <p:sp>
        <p:nvSpPr>
          <p:cNvPr id="9728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28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>
              <a:lnSpc>
                <a:spcPct val="96000"/>
              </a:lnSpc>
              <a:spcBef>
                <a:spcPct val="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Efter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förhandlingarna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skall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ni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rösta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om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de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fyra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frågorna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.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Alla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länder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har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varsin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rösträtt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.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Organisationerna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har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inte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rösträtt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.</a:t>
            </a:r>
            <a:endParaRPr lang="en-GB" sz="1200" kern="1200" dirty="0">
              <a:solidFill>
                <a:schemeClr val="tx1"/>
              </a:solidFill>
              <a:latin typeface="Arial" charset="0"/>
              <a:ea typeface="+mn-ea"/>
              <a:cs typeface="+mn-ea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0AD8295A-782F-4223-811A-3D1773C9B14F}" type="slidenum">
              <a:rPr lang="nb-NO" smtClean="0"/>
              <a:pPr eaLnBrk="1" hangingPunct="1"/>
              <a:t>5</a:t>
            </a:fld>
            <a:endParaRPr lang="nb-NO" smtClean="0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>
              <a:lnSpc>
                <a:spcPct val="96000"/>
              </a:lnSpc>
              <a:spcBef>
                <a:spcPct val="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I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staden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Durban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i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Sydafrika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träffas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världens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ledare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igen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i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december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2011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för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att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enas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om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en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gemensam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klimatstrategi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.</a:t>
            </a:r>
          </a:p>
          <a:p>
            <a:pPr eaLnBrk="1" hangingPunct="1">
              <a:lnSpc>
                <a:spcPct val="96000"/>
              </a:lnSpc>
              <a:spcBef>
                <a:spcPct val="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GB" sz="1200" kern="1200" dirty="0">
              <a:solidFill>
                <a:schemeClr val="tx1"/>
              </a:solidFill>
              <a:latin typeface="Arial" charset="0"/>
              <a:ea typeface="+mn-ea"/>
              <a:cs typeface="+mn-ea" charset="0"/>
            </a:endParaRP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68D1B168-0070-4651-9E6F-9F941E241D05}" type="slidenum">
              <a:rPr lang="nb-NO" smtClean="0"/>
              <a:pPr eaLnBrk="1" hangingPunct="1"/>
              <a:t>50</a:t>
            </a:fld>
            <a:endParaRPr lang="nb-NO" smtClean="0"/>
          </a:p>
        </p:txBody>
      </p:sp>
      <p:sp>
        <p:nvSpPr>
          <p:cNvPr id="98307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defTabSz="9128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9128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9128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9128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9128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fld id="{FBDC1F72-68D4-488F-89D4-0A7E1B666DF1}" type="slidenum">
              <a:rPr lang="nb-NO" sz="1200"/>
              <a:pPr algn="r" eaLnBrk="1" hangingPunct="1"/>
              <a:t>50</a:t>
            </a:fld>
            <a:endParaRPr lang="nb-NO" sz="1200"/>
          </a:p>
        </p:txBody>
      </p:sp>
      <p:sp>
        <p:nvSpPr>
          <p:cNvPr id="9830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830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>
              <a:lnSpc>
                <a:spcPct val="96000"/>
              </a:lnSpc>
              <a:spcBef>
                <a:spcPct val="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Som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avslutning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skall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ni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gå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ut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ur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era roller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som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länder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och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organisationer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. Du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ska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ge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råd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till den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svenske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miljöministern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om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hur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du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menar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att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Sverige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kan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bli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så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klimatvänligt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som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möjligt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när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det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gäller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produktion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och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energianvändning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.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Läraren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registrerar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resultaten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från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klimattoppmötet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och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klassens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rekommendation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på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webbsidan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klimamote.no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-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där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kan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du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också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se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resultaten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från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andra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klasser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som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har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genomfört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klimattoppmötet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.</a:t>
            </a:r>
          </a:p>
          <a:p>
            <a:pPr eaLnBrk="1" hangingPunct="1">
              <a:lnSpc>
                <a:spcPct val="96000"/>
              </a:lnSpc>
              <a:spcBef>
                <a:spcPct val="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GB" sz="1200" kern="1200" dirty="0" smtClean="0">
              <a:solidFill>
                <a:schemeClr val="tx1"/>
              </a:solidFill>
              <a:latin typeface="Arial" charset="0"/>
              <a:ea typeface="+mn-ea"/>
              <a:cs typeface="+mn-ea" charset="0"/>
            </a:endParaRPr>
          </a:p>
          <a:p>
            <a:pPr eaLnBrk="1" hangingPunct="1">
              <a:lnSpc>
                <a:spcPct val="96000"/>
              </a:lnSpc>
              <a:spcBef>
                <a:spcPct val="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GB" sz="1200" kern="1200" dirty="0">
              <a:solidFill>
                <a:schemeClr val="tx1"/>
              </a:solidFill>
              <a:latin typeface="Arial" charset="0"/>
              <a:ea typeface="+mn-ea"/>
              <a:cs typeface="+mn-ea" charset="0"/>
            </a:endParaRP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7ACE39EF-0873-418C-9E4A-A7AD5A04EF42}" type="slidenum">
              <a:rPr lang="nb-NO" smtClean="0"/>
              <a:pPr eaLnBrk="1" hangingPunct="1"/>
              <a:t>51</a:t>
            </a:fld>
            <a:endParaRPr lang="nb-NO" smtClean="0"/>
          </a:p>
        </p:txBody>
      </p:sp>
      <p:sp>
        <p:nvSpPr>
          <p:cNvPr id="99331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defTabSz="9128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9128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9128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9128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9128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fld id="{E6154A83-E277-4EF4-B40A-C4A51EEC2A98}" type="slidenum">
              <a:rPr lang="nb-NO" sz="1200"/>
              <a:pPr algn="r" eaLnBrk="1" hangingPunct="1"/>
              <a:t>51</a:t>
            </a:fld>
            <a:endParaRPr lang="nb-NO" sz="1200"/>
          </a:p>
        </p:txBody>
      </p:sp>
      <p:sp>
        <p:nvSpPr>
          <p:cNvPr id="9933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9333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>
              <a:lnSpc>
                <a:spcPct val="96000"/>
              </a:lnSpc>
              <a:spcBef>
                <a:spcPct val="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Lycka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till med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Klimattoppmötet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!</a:t>
            </a:r>
            <a:endParaRPr lang="en-GB" sz="1200" kern="1200" dirty="0">
              <a:solidFill>
                <a:schemeClr val="tx1"/>
              </a:solidFill>
              <a:latin typeface="Arial" charset="0"/>
              <a:ea typeface="+mn-ea"/>
              <a:cs typeface="+mn-ea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F080B4E1-1786-4F08-A7FD-F7E828685669}" type="slidenum">
              <a:rPr lang="nb-NO" smtClean="0"/>
              <a:pPr eaLnBrk="1" hangingPunct="1"/>
              <a:t>6</a:t>
            </a:fld>
            <a:endParaRPr lang="nb-NO" smtClean="0"/>
          </a:p>
        </p:txBody>
      </p:sp>
      <p:sp>
        <p:nvSpPr>
          <p:cNvPr id="56323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defTabSz="9128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9128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9128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9128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9128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fld id="{1550B0D1-00BD-415C-98EC-DC90E09CA3DE}" type="slidenum">
              <a:rPr lang="nb-NO" sz="1200"/>
              <a:pPr algn="r" eaLnBrk="1" hangingPunct="1"/>
              <a:t>6</a:t>
            </a:fld>
            <a:endParaRPr lang="nb-NO" sz="1200"/>
          </a:p>
        </p:txBody>
      </p:sp>
      <p:sp>
        <p:nvSpPr>
          <p:cNvPr id="5632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>
              <a:lnSpc>
                <a:spcPct val="96000"/>
              </a:lnSpc>
              <a:spcBef>
                <a:spcPct val="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Nu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är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det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upp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till ER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att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hitta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en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lösning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på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klimatutmaningarna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!</a:t>
            </a:r>
            <a:endParaRPr lang="en-GB" sz="1200" kern="1200" dirty="0">
              <a:solidFill>
                <a:schemeClr val="tx1"/>
              </a:solidFill>
              <a:latin typeface="Arial" charset="0"/>
              <a:ea typeface="+mn-ea"/>
              <a:cs typeface="+mn-ea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AB1A1792-6852-4C06-BCBB-893F1CED7EC2}" type="slidenum">
              <a:rPr lang="nb-NO" smtClean="0"/>
              <a:pPr eaLnBrk="1" hangingPunct="1"/>
              <a:t>7</a:t>
            </a:fld>
            <a:endParaRPr lang="nb-NO" smtClean="0"/>
          </a:p>
        </p:txBody>
      </p:sp>
      <p:sp>
        <p:nvSpPr>
          <p:cNvPr id="57347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defTabSz="9128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9128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9128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9128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9128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fld id="{B70825F6-4DE6-4B28-BC02-FFE68D22C0A4}" type="slidenum">
              <a:rPr lang="nb-NO" sz="1200"/>
              <a:pPr algn="r" eaLnBrk="1" hangingPunct="1"/>
              <a:t>7</a:t>
            </a:fld>
            <a:endParaRPr lang="nb-NO" sz="1200"/>
          </a:p>
        </p:txBody>
      </p:sp>
      <p:sp>
        <p:nvSpPr>
          <p:cNvPr id="5734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>
              <a:lnSpc>
                <a:spcPct val="96000"/>
              </a:lnSpc>
              <a:spcBef>
                <a:spcPct val="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Vem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deltar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i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Klimattoppmötet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i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skolan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?</a:t>
            </a:r>
            <a:endParaRPr lang="en-GB" sz="1200" kern="1200" dirty="0">
              <a:solidFill>
                <a:schemeClr val="tx1"/>
              </a:solidFill>
              <a:latin typeface="Arial" charset="0"/>
              <a:ea typeface="+mn-ea"/>
              <a:cs typeface="+mn-ea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AFB71025-9B62-47DE-986F-673509D34726}" type="slidenum">
              <a:rPr lang="nb-NO" smtClean="0"/>
              <a:pPr eaLnBrk="1" hangingPunct="1"/>
              <a:t>8</a:t>
            </a:fld>
            <a:endParaRPr lang="nb-NO" smtClean="0"/>
          </a:p>
        </p:txBody>
      </p:sp>
      <p:sp>
        <p:nvSpPr>
          <p:cNvPr id="58371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defTabSz="9128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9128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9128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9128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9128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fld id="{043B30DA-D98A-44AA-9B36-09CC603D3534}" type="slidenum">
              <a:rPr lang="nb-NO" sz="1200"/>
              <a:pPr algn="r" eaLnBrk="1" hangingPunct="1"/>
              <a:t>8</a:t>
            </a:fld>
            <a:endParaRPr lang="nb-NO" sz="1200"/>
          </a:p>
        </p:txBody>
      </p:sp>
      <p:sp>
        <p:nvSpPr>
          <p:cNvPr id="5837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3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>
              <a:lnSpc>
                <a:spcPct val="96000"/>
              </a:lnSpc>
              <a:spcBef>
                <a:spcPct val="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Industriländer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är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rika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länder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med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hög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levnadsstandard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.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Dessa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länder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har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stått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för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den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största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delen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av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klimatutsläppen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hittills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i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historien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.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På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Klimattoppmötet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i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skolan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deltar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:</a:t>
            </a:r>
          </a:p>
          <a:p>
            <a:pPr eaLnBrk="1" hangingPunct="1">
              <a:lnSpc>
                <a:spcPct val="96000"/>
              </a:lnSpc>
              <a:spcBef>
                <a:spcPct val="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GB" sz="1200" kern="1200" dirty="0" smtClean="0">
              <a:solidFill>
                <a:schemeClr val="tx1"/>
              </a:solidFill>
              <a:latin typeface="Arial" charset="0"/>
              <a:ea typeface="+mn-ea"/>
              <a:cs typeface="+mn-ea" charset="0"/>
            </a:endParaRPr>
          </a:p>
          <a:p>
            <a:pPr eaLnBrk="1" hangingPunct="1">
              <a:lnSpc>
                <a:spcPct val="96000"/>
              </a:lnSpc>
              <a:spcBef>
                <a:spcPct val="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USA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som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är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ett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av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länderna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i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världen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med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högst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koldioxidutsläpp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per person</a:t>
            </a:r>
          </a:p>
          <a:p>
            <a:pPr eaLnBrk="1" hangingPunct="1">
              <a:lnSpc>
                <a:spcPct val="96000"/>
              </a:lnSpc>
              <a:spcBef>
                <a:spcPct val="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GB" sz="1200" kern="1200" dirty="0" smtClean="0">
              <a:solidFill>
                <a:schemeClr val="tx1"/>
              </a:solidFill>
              <a:latin typeface="Arial" charset="0"/>
              <a:ea typeface="+mn-ea"/>
              <a:cs typeface="+mn-ea" charset="0"/>
            </a:endParaRPr>
          </a:p>
          <a:p>
            <a:pPr eaLnBrk="1" hangingPunct="1">
              <a:lnSpc>
                <a:spcPct val="96000"/>
              </a:lnSpc>
              <a:spcBef>
                <a:spcPct val="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Sverige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deltar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också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och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har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höga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CO2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utsläpp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per person.</a:t>
            </a:r>
          </a:p>
          <a:p>
            <a:pPr eaLnBrk="1" hangingPunct="1">
              <a:lnSpc>
                <a:spcPct val="96000"/>
              </a:lnSpc>
              <a:spcBef>
                <a:spcPct val="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GB" sz="1200" kern="1200" dirty="0" smtClean="0">
              <a:solidFill>
                <a:schemeClr val="tx1"/>
              </a:solidFill>
              <a:latin typeface="Arial" charset="0"/>
              <a:ea typeface="+mn-ea"/>
              <a:cs typeface="+mn-ea" charset="0"/>
            </a:endParaRPr>
          </a:p>
          <a:p>
            <a:pPr eaLnBrk="1" hangingPunct="1">
              <a:lnSpc>
                <a:spcPct val="96000"/>
              </a:lnSpc>
              <a:spcBef>
                <a:spcPct val="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GB" sz="1200" kern="1200" dirty="0">
              <a:solidFill>
                <a:schemeClr val="tx1"/>
              </a:solidFill>
              <a:latin typeface="Arial" charset="0"/>
              <a:ea typeface="+mn-ea"/>
              <a:cs typeface="+mn-ea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9F94C53A-2AE2-471C-BA10-E4CD15F8E580}" type="slidenum">
              <a:rPr lang="nb-NO" smtClean="0"/>
              <a:pPr eaLnBrk="1" hangingPunct="1"/>
              <a:t>9</a:t>
            </a:fld>
            <a:endParaRPr lang="nb-NO" smtClean="0"/>
          </a:p>
        </p:txBody>
      </p:sp>
      <p:sp>
        <p:nvSpPr>
          <p:cNvPr id="59395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defTabSz="9128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9128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9128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9128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9128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fld id="{9240DF2C-FBAA-4324-881F-068545AE3F94}" type="slidenum">
              <a:rPr lang="nb-NO" sz="1200"/>
              <a:pPr algn="r" eaLnBrk="1" hangingPunct="1"/>
              <a:t>9</a:t>
            </a:fld>
            <a:endParaRPr lang="nb-NO" sz="1200"/>
          </a:p>
        </p:txBody>
      </p:sp>
      <p:sp>
        <p:nvSpPr>
          <p:cNvPr id="5939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7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>
              <a:lnSpc>
                <a:spcPct val="96000"/>
              </a:lnSpc>
              <a:spcBef>
                <a:spcPct val="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Övergångsland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är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en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beteckning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på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relativt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fattiga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länder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med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låg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levnadsstandard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.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Övergångsländerna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har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under de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senaste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åren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upplevt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en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kraftig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tillväxt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,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både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ekonomiskt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och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vad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gäller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utsläpp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av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växthusgaser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.</a:t>
            </a:r>
          </a:p>
          <a:p>
            <a:pPr eaLnBrk="1" hangingPunct="1">
              <a:lnSpc>
                <a:spcPct val="96000"/>
              </a:lnSpc>
              <a:spcBef>
                <a:spcPct val="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GB" sz="1200" kern="1200" dirty="0" smtClean="0">
              <a:solidFill>
                <a:schemeClr val="tx1"/>
              </a:solidFill>
              <a:latin typeface="Arial" charset="0"/>
              <a:ea typeface="+mn-ea"/>
              <a:cs typeface="+mn-ea" charset="0"/>
            </a:endParaRPr>
          </a:p>
          <a:p>
            <a:pPr eaLnBrk="1" hangingPunct="1">
              <a:lnSpc>
                <a:spcPct val="96000"/>
              </a:lnSpc>
              <a:spcBef>
                <a:spcPct val="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På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Klimattoppmöte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i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skolan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deltar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:</a:t>
            </a:r>
          </a:p>
          <a:p>
            <a:pPr eaLnBrk="1" hangingPunct="1">
              <a:lnSpc>
                <a:spcPct val="96000"/>
              </a:lnSpc>
              <a:spcBef>
                <a:spcPct val="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GB" sz="1200" kern="1200" dirty="0" smtClean="0">
              <a:solidFill>
                <a:schemeClr val="tx1"/>
              </a:solidFill>
              <a:latin typeface="Arial" charset="0"/>
              <a:ea typeface="+mn-ea"/>
              <a:cs typeface="+mn-ea" charset="0"/>
            </a:endParaRPr>
          </a:p>
          <a:p>
            <a:pPr eaLnBrk="1" hangingPunct="1">
              <a:lnSpc>
                <a:spcPct val="96000"/>
              </a:lnSpc>
              <a:spcBef>
                <a:spcPct val="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1200" i="1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Kina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som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har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en stark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ekonomisk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tillväxt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. Kina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har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mer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än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en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miljard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invånare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och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är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det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land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i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världens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som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släpper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ut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mest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växthusgaser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.</a:t>
            </a:r>
          </a:p>
          <a:p>
            <a:pPr eaLnBrk="1" hangingPunct="1">
              <a:lnSpc>
                <a:spcPct val="96000"/>
              </a:lnSpc>
              <a:spcBef>
                <a:spcPct val="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GB" sz="1200" kern="1200" dirty="0" smtClean="0">
              <a:solidFill>
                <a:schemeClr val="tx1"/>
              </a:solidFill>
              <a:latin typeface="Arial" charset="0"/>
              <a:ea typeface="+mn-ea"/>
              <a:cs typeface="+mn-ea" charset="0"/>
            </a:endParaRPr>
          </a:p>
          <a:p>
            <a:pPr eaLnBrk="1" hangingPunct="1">
              <a:lnSpc>
                <a:spcPct val="96000"/>
              </a:lnSpc>
              <a:spcBef>
                <a:spcPct val="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1200" i="1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Brasil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är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ett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fattigt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land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som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har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upplevt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stark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ekonomisk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tillväxt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och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har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ökande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utsläpp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av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växthusgaser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ea" charset="0"/>
              </a:rPr>
              <a:t>.</a:t>
            </a:r>
            <a:endParaRPr lang="en-GB" sz="1200" kern="1200" dirty="0">
              <a:solidFill>
                <a:schemeClr val="tx1"/>
              </a:solidFill>
              <a:latin typeface="Arial" charset="0"/>
              <a:ea typeface="+mn-ea"/>
              <a:cs typeface="+mn-ea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nb-NO" smtClean="0"/>
              <a:t>Klikk for å redigere undertittelstil i malen</a:t>
            </a:r>
            <a:endParaRPr lang="nb-NO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76997C-08AB-4C12-AAC8-457610C39E0E}" type="slidenum">
              <a:rPr lang="nb-NO"/>
              <a:pPr>
                <a:defRPr/>
              </a:pPr>
              <a:t>‹#›</a:t>
            </a:fld>
            <a:endParaRPr lang="nb-NO"/>
          </a:p>
        </p:txBody>
      </p:sp>
    </p:spTree>
    <p:extLst>
      <p:ext uri="{BB962C8B-B14F-4D97-AF65-F5344CB8AC3E}">
        <p14:creationId xmlns="" xmlns:p14="http://schemas.microsoft.com/office/powerpoint/2010/main" val="9337457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018789-3896-4EED-A1D7-D058E60A9B37}" type="slidenum">
              <a:rPr lang="nb-NO"/>
              <a:pPr>
                <a:defRPr/>
              </a:pPr>
              <a:t>‹#›</a:t>
            </a:fld>
            <a:endParaRPr lang="nb-NO"/>
          </a:p>
        </p:txBody>
      </p:sp>
    </p:spTree>
    <p:extLst>
      <p:ext uri="{BB962C8B-B14F-4D97-AF65-F5344CB8AC3E}">
        <p14:creationId xmlns="" xmlns:p14="http://schemas.microsoft.com/office/powerpoint/2010/main" val="21304500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/>
          <p:cNvSpPr>
            <a:spLocks noGrp="1"/>
          </p:cNvSpPr>
          <p:nvPr>
            <p:ph type="title" orient="vert"/>
          </p:nvPr>
        </p:nvSpPr>
        <p:spPr>
          <a:xfrm>
            <a:off x="6638925" y="585788"/>
            <a:ext cx="2058988" cy="5540375"/>
          </a:xfrm>
        </p:spPr>
        <p:txBody>
          <a:bodyPr vert="eaVert"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>
          <a:xfrm>
            <a:off x="457200" y="585788"/>
            <a:ext cx="6029325" cy="5540375"/>
          </a:xfrm>
        </p:spPr>
        <p:txBody>
          <a:bodyPr vert="eaVert"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873026-3390-4F93-880C-3E8102B62A62}" type="slidenum">
              <a:rPr lang="nb-NO"/>
              <a:pPr>
                <a:defRPr/>
              </a:pPr>
              <a:t>‹#›</a:t>
            </a:fld>
            <a:endParaRPr lang="nb-NO"/>
          </a:p>
        </p:txBody>
      </p:sp>
    </p:spTree>
    <p:extLst>
      <p:ext uri="{BB962C8B-B14F-4D97-AF65-F5344CB8AC3E}">
        <p14:creationId xmlns="" xmlns:p14="http://schemas.microsoft.com/office/powerpoint/2010/main" val="2373110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tel og innhold over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7200" y="585788"/>
            <a:ext cx="8229600" cy="898525"/>
          </a:xfrm>
        </p:spPr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468313" y="2924175"/>
            <a:ext cx="8229600" cy="1524000"/>
          </a:xfrm>
        </p:spPr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468313" y="4600575"/>
            <a:ext cx="8229600" cy="1525588"/>
          </a:xfrm>
        </p:spPr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BA55CE-3B07-45DB-BDBA-E043E25ABF5E}" type="slidenum">
              <a:rPr lang="nb-NO"/>
              <a:pPr>
                <a:defRPr/>
              </a:pPr>
              <a:t>‹#›</a:t>
            </a:fld>
            <a:endParaRPr lang="nb-NO"/>
          </a:p>
        </p:txBody>
      </p:sp>
    </p:spTree>
    <p:extLst>
      <p:ext uri="{BB962C8B-B14F-4D97-AF65-F5344CB8AC3E}">
        <p14:creationId xmlns="" xmlns:p14="http://schemas.microsoft.com/office/powerpoint/2010/main" val="4545652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tel og diagr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7200" y="585788"/>
            <a:ext cx="8229600" cy="898525"/>
          </a:xfrm>
        </p:spPr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diagram 2"/>
          <p:cNvSpPr>
            <a:spLocks noGrp="1"/>
          </p:cNvSpPr>
          <p:nvPr>
            <p:ph type="chart" idx="1"/>
          </p:nvPr>
        </p:nvSpPr>
        <p:spPr>
          <a:xfrm>
            <a:off x="468313" y="2924175"/>
            <a:ext cx="8229600" cy="3201988"/>
          </a:xfrm>
        </p:spPr>
        <p:txBody>
          <a:bodyPr/>
          <a:lstStyle/>
          <a:p>
            <a:pPr lvl="0"/>
            <a:endParaRPr lang="nb-NO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5A0763-34ED-400C-9402-9826EB5FE707}" type="slidenum">
              <a:rPr lang="nb-NO"/>
              <a:pPr>
                <a:defRPr/>
              </a:pPr>
              <a:t>‹#›</a:t>
            </a:fld>
            <a:endParaRPr lang="nb-NO"/>
          </a:p>
        </p:txBody>
      </p:sp>
    </p:spTree>
    <p:extLst>
      <p:ext uri="{BB962C8B-B14F-4D97-AF65-F5344CB8AC3E}">
        <p14:creationId xmlns="" xmlns:p14="http://schemas.microsoft.com/office/powerpoint/2010/main" val="264108749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nb-NO" smtClean="0"/>
              <a:t>Klikk for å redigere undertittelstil i malen</a:t>
            </a:r>
            <a:endParaRPr lang="nb-NO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CE354A-2FDD-492D-A05A-0B9725F0B9FC}" type="slidenum">
              <a:rPr lang="nb-NO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nb-NO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939831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69C6C0-DEC9-4275-BD44-255FFFF9922E}" type="slidenum">
              <a:rPr lang="nb-NO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nb-NO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662216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ndeling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0C9E32-BAB2-4C9D-8266-C4E291C8D11F}" type="slidenum">
              <a:rPr lang="nb-NO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nb-NO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9754613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468313" y="2924175"/>
            <a:ext cx="4038600" cy="32019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659313" y="2924175"/>
            <a:ext cx="4038600" cy="32019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D8204C-2ED2-4786-AC28-F8BE3D0DD9CA}" type="slidenum">
              <a:rPr lang="nb-NO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nb-NO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8087886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6E8E25-F059-43A2-AF25-931009CB7472}" type="slidenum">
              <a:rPr lang="nb-NO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nb-NO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0173519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1DCFBD-4E87-46ED-9E9E-AA6EEEA5F785}" type="slidenum">
              <a:rPr lang="nb-NO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nb-NO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87344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8403D8-AE69-4EE1-B01F-B0C7395195EC}" type="slidenum">
              <a:rPr lang="nb-NO"/>
              <a:pPr>
                <a:defRPr/>
              </a:pPr>
              <a:t>‹#›</a:t>
            </a:fld>
            <a:endParaRPr lang="nb-NO"/>
          </a:p>
        </p:txBody>
      </p:sp>
    </p:spTree>
    <p:extLst>
      <p:ext uri="{BB962C8B-B14F-4D97-AF65-F5344CB8AC3E}">
        <p14:creationId xmlns="" xmlns:p14="http://schemas.microsoft.com/office/powerpoint/2010/main" val="416327834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>
              <a:solidFill>
                <a:srgbClr val="000000"/>
              </a:solidFill>
            </a:endParaRP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42EF3F-EBE5-4DAB-A5AC-13D1740A4718}" type="slidenum">
              <a:rPr lang="nb-NO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nb-NO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56579694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21EF98-6D23-4D32-9128-270449AD98E8}" type="slidenum">
              <a:rPr lang="nb-NO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nb-NO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1466827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nb-NO" noProof="0" smtClean="0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659786-E4D3-468C-8DD3-130CEB673FFC}" type="slidenum">
              <a:rPr lang="nb-NO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nb-NO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7368527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B982CA-4800-4F4F-93F0-2B867D162551}" type="slidenum">
              <a:rPr lang="nb-NO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nb-NO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91091471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/>
          <p:cNvSpPr>
            <a:spLocks noGrp="1"/>
          </p:cNvSpPr>
          <p:nvPr>
            <p:ph type="title" orient="vert"/>
          </p:nvPr>
        </p:nvSpPr>
        <p:spPr>
          <a:xfrm>
            <a:off x="6638925" y="585788"/>
            <a:ext cx="2058988" cy="5540375"/>
          </a:xfrm>
        </p:spPr>
        <p:txBody>
          <a:bodyPr vert="eaVert"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>
          <a:xfrm>
            <a:off x="457200" y="585788"/>
            <a:ext cx="6029325" cy="5540375"/>
          </a:xfrm>
        </p:spPr>
        <p:txBody>
          <a:bodyPr vert="eaVert"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59EBFB-8D41-4D81-8E06-3E0EC4012999}" type="slidenum">
              <a:rPr lang="nb-NO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nb-NO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9403093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 preserve="1">
  <p:cSld name="Tittel, tekst og diagr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7200" y="585788"/>
            <a:ext cx="8229600" cy="898525"/>
          </a:xfrm>
        </p:spPr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tekst 2"/>
          <p:cNvSpPr>
            <a:spLocks noGrp="1"/>
          </p:cNvSpPr>
          <p:nvPr>
            <p:ph type="body" sz="half" idx="1"/>
          </p:nvPr>
        </p:nvSpPr>
        <p:spPr>
          <a:xfrm>
            <a:off x="468313" y="2924175"/>
            <a:ext cx="4038600" cy="3201988"/>
          </a:xfrm>
        </p:spPr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diagram 3"/>
          <p:cNvSpPr>
            <a:spLocks noGrp="1"/>
          </p:cNvSpPr>
          <p:nvPr>
            <p:ph type="chart" sz="half" idx="2"/>
          </p:nvPr>
        </p:nvSpPr>
        <p:spPr>
          <a:xfrm>
            <a:off x="4659313" y="2924175"/>
            <a:ext cx="4038600" cy="3201988"/>
          </a:xfrm>
        </p:spPr>
        <p:txBody>
          <a:bodyPr/>
          <a:lstStyle/>
          <a:p>
            <a:pPr lvl="0"/>
            <a:endParaRPr lang="nb-NO" noProof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FF2327-D17C-42F9-AF3A-D1F8C4FFF08D}" type="slidenum">
              <a:rPr lang="nb-NO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nb-NO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5268812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tel og diagr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7200" y="585788"/>
            <a:ext cx="8229600" cy="898525"/>
          </a:xfrm>
        </p:spPr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diagram 2"/>
          <p:cNvSpPr>
            <a:spLocks noGrp="1"/>
          </p:cNvSpPr>
          <p:nvPr>
            <p:ph type="chart" idx="1"/>
          </p:nvPr>
        </p:nvSpPr>
        <p:spPr>
          <a:xfrm>
            <a:off x="468313" y="2924175"/>
            <a:ext cx="8229600" cy="3201988"/>
          </a:xfrm>
        </p:spPr>
        <p:txBody>
          <a:bodyPr/>
          <a:lstStyle/>
          <a:p>
            <a:pPr lvl="0"/>
            <a:endParaRPr lang="nb-NO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1FFCEC-5E9B-4D07-A5A8-C3585A60A45F}" type="slidenum">
              <a:rPr lang="nb-NO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nb-NO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0675651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nb-NO" smtClean="0"/>
              <a:t>Klikk for å redigere undertittelstil i malen</a:t>
            </a:r>
            <a:endParaRPr lang="nb-NO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CE354A-2FDD-492D-A05A-0B9725F0B9FC}" type="slidenum">
              <a:rPr lang="nb-NO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nb-NO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4843994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69C6C0-DEC9-4275-BD44-255FFFF9922E}" type="slidenum">
              <a:rPr lang="nb-NO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nb-NO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6043561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ndeling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0C9E32-BAB2-4C9D-8266-C4E291C8D11F}" type="slidenum">
              <a:rPr lang="nb-NO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nb-NO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218452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61473C-AE85-4F61-A034-9EBDDBF4B613}" type="slidenum">
              <a:rPr lang="nb-NO"/>
              <a:pPr>
                <a:defRPr/>
              </a:pPr>
              <a:t>‹#›</a:t>
            </a:fld>
            <a:endParaRPr lang="nb-NO"/>
          </a:p>
        </p:txBody>
      </p:sp>
    </p:spTree>
    <p:extLst>
      <p:ext uri="{BB962C8B-B14F-4D97-AF65-F5344CB8AC3E}">
        <p14:creationId xmlns="" xmlns:p14="http://schemas.microsoft.com/office/powerpoint/2010/main" val="23514126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468313" y="2924175"/>
            <a:ext cx="4038600" cy="32019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659313" y="2924175"/>
            <a:ext cx="4038600" cy="32019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D8204C-2ED2-4786-AC28-F8BE3D0DD9CA}" type="slidenum">
              <a:rPr lang="nb-NO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nb-NO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91256105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6E8E25-F059-43A2-AF25-931009CB7472}" type="slidenum">
              <a:rPr lang="nb-NO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nb-NO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249831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1DCFBD-4E87-46ED-9E9E-AA6EEEA5F785}" type="slidenum">
              <a:rPr lang="nb-NO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nb-NO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528430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>
              <a:solidFill>
                <a:srgbClr val="000000"/>
              </a:solidFill>
            </a:endParaRP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42EF3F-EBE5-4DAB-A5AC-13D1740A4718}" type="slidenum">
              <a:rPr lang="nb-NO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nb-NO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4417036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21EF98-6D23-4D32-9128-270449AD98E8}" type="slidenum">
              <a:rPr lang="nb-NO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nb-NO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92640498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nb-NO" noProof="0" smtClean="0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659786-E4D3-468C-8DD3-130CEB673FFC}" type="slidenum">
              <a:rPr lang="nb-NO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nb-NO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8123452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B982CA-4800-4F4F-93F0-2B867D162551}" type="slidenum">
              <a:rPr lang="nb-NO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nb-NO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7289586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/>
          <p:cNvSpPr>
            <a:spLocks noGrp="1"/>
          </p:cNvSpPr>
          <p:nvPr>
            <p:ph type="title" orient="vert"/>
          </p:nvPr>
        </p:nvSpPr>
        <p:spPr>
          <a:xfrm>
            <a:off x="6638925" y="585788"/>
            <a:ext cx="2058988" cy="5540375"/>
          </a:xfrm>
        </p:spPr>
        <p:txBody>
          <a:bodyPr vert="eaVert"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>
          <a:xfrm>
            <a:off x="457200" y="585788"/>
            <a:ext cx="6029325" cy="5540375"/>
          </a:xfrm>
        </p:spPr>
        <p:txBody>
          <a:bodyPr vert="eaVert"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59EBFB-8D41-4D81-8E06-3E0EC4012999}" type="slidenum">
              <a:rPr lang="nb-NO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nb-NO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3642025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 preserve="1">
  <p:cSld name="Tittel, tekst og diagr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7200" y="585788"/>
            <a:ext cx="8229600" cy="898525"/>
          </a:xfrm>
        </p:spPr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tekst 2"/>
          <p:cNvSpPr>
            <a:spLocks noGrp="1"/>
          </p:cNvSpPr>
          <p:nvPr>
            <p:ph type="body" sz="half" idx="1"/>
          </p:nvPr>
        </p:nvSpPr>
        <p:spPr>
          <a:xfrm>
            <a:off x="468313" y="2924175"/>
            <a:ext cx="4038600" cy="3201988"/>
          </a:xfrm>
        </p:spPr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diagram 3"/>
          <p:cNvSpPr>
            <a:spLocks noGrp="1"/>
          </p:cNvSpPr>
          <p:nvPr>
            <p:ph type="chart" sz="half" idx="2"/>
          </p:nvPr>
        </p:nvSpPr>
        <p:spPr>
          <a:xfrm>
            <a:off x="4659313" y="2924175"/>
            <a:ext cx="4038600" cy="3201988"/>
          </a:xfrm>
        </p:spPr>
        <p:txBody>
          <a:bodyPr/>
          <a:lstStyle/>
          <a:p>
            <a:pPr lvl="0"/>
            <a:endParaRPr lang="nb-NO" noProof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FF2327-D17C-42F9-AF3A-D1F8C4FFF08D}" type="slidenum">
              <a:rPr lang="nb-NO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nb-NO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0686271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tel og diagr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7200" y="585788"/>
            <a:ext cx="8229600" cy="898525"/>
          </a:xfrm>
        </p:spPr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diagram 2"/>
          <p:cNvSpPr>
            <a:spLocks noGrp="1"/>
          </p:cNvSpPr>
          <p:nvPr>
            <p:ph type="chart" idx="1"/>
          </p:nvPr>
        </p:nvSpPr>
        <p:spPr>
          <a:xfrm>
            <a:off x="468313" y="2924175"/>
            <a:ext cx="8229600" cy="3201988"/>
          </a:xfrm>
        </p:spPr>
        <p:txBody>
          <a:bodyPr/>
          <a:lstStyle/>
          <a:p>
            <a:pPr lvl="0"/>
            <a:endParaRPr lang="nb-NO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1FFCEC-5E9B-4D07-A5A8-C3585A60A45F}" type="slidenum">
              <a:rPr lang="nb-NO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nb-NO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8531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468313" y="2924175"/>
            <a:ext cx="4038600" cy="32019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659313" y="2924175"/>
            <a:ext cx="4038600" cy="32019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4F3EF3-983F-4CAF-8C9E-061FDECD2432}" type="slidenum">
              <a:rPr lang="nb-NO"/>
              <a:pPr>
                <a:defRPr/>
              </a:pPr>
              <a:t>‹#›</a:t>
            </a:fld>
            <a:endParaRPr lang="nb-NO"/>
          </a:p>
        </p:txBody>
      </p:sp>
    </p:spTree>
    <p:extLst>
      <p:ext uri="{BB962C8B-B14F-4D97-AF65-F5344CB8AC3E}">
        <p14:creationId xmlns="" xmlns:p14="http://schemas.microsoft.com/office/powerpoint/2010/main" val="23082899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8D81F8-93DC-4B34-AC31-0ADCBF2FF38F}" type="slidenum">
              <a:rPr lang="nb-NO"/>
              <a:pPr>
                <a:defRPr/>
              </a:pPr>
              <a:t>‹#›</a:t>
            </a:fld>
            <a:endParaRPr lang="nb-NO"/>
          </a:p>
        </p:txBody>
      </p:sp>
    </p:spTree>
    <p:extLst>
      <p:ext uri="{BB962C8B-B14F-4D97-AF65-F5344CB8AC3E}">
        <p14:creationId xmlns="" xmlns:p14="http://schemas.microsoft.com/office/powerpoint/2010/main" val="21433884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EE6B23-0C9F-44D4-B5E1-E709E1F9D5BB}" type="slidenum">
              <a:rPr lang="nb-NO"/>
              <a:pPr>
                <a:defRPr/>
              </a:pPr>
              <a:t>‹#›</a:t>
            </a:fld>
            <a:endParaRPr lang="nb-NO"/>
          </a:p>
        </p:txBody>
      </p:sp>
    </p:spTree>
    <p:extLst>
      <p:ext uri="{BB962C8B-B14F-4D97-AF65-F5344CB8AC3E}">
        <p14:creationId xmlns="" xmlns:p14="http://schemas.microsoft.com/office/powerpoint/2010/main" val="30559829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A605BB-2C67-42C2-BE45-61EFA484E5AA}" type="slidenum">
              <a:rPr lang="nb-NO"/>
              <a:pPr>
                <a:defRPr/>
              </a:pPr>
              <a:t>‹#›</a:t>
            </a:fld>
            <a:endParaRPr lang="nb-NO"/>
          </a:p>
        </p:txBody>
      </p:sp>
    </p:spTree>
    <p:extLst>
      <p:ext uri="{BB962C8B-B14F-4D97-AF65-F5344CB8AC3E}">
        <p14:creationId xmlns="" xmlns:p14="http://schemas.microsoft.com/office/powerpoint/2010/main" val="35077505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6E8252-F284-4BEB-9138-6056F6F38CB2}" type="slidenum">
              <a:rPr lang="nb-NO"/>
              <a:pPr>
                <a:defRPr/>
              </a:pPr>
              <a:t>‹#›</a:t>
            </a:fld>
            <a:endParaRPr lang="nb-NO"/>
          </a:p>
        </p:txBody>
      </p:sp>
    </p:spTree>
    <p:extLst>
      <p:ext uri="{BB962C8B-B14F-4D97-AF65-F5344CB8AC3E}">
        <p14:creationId xmlns="" xmlns:p14="http://schemas.microsoft.com/office/powerpoint/2010/main" val="23451479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nb-NO" noProof="0" smtClean="0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E2FE6B-7093-4088-8640-ECC9C2705200}" type="slidenum">
              <a:rPr lang="nb-NO"/>
              <a:pPr>
                <a:defRPr/>
              </a:pPr>
              <a:t>‹#›</a:t>
            </a:fld>
            <a:endParaRPr lang="nb-NO"/>
          </a:p>
        </p:txBody>
      </p:sp>
    </p:spTree>
    <p:extLst>
      <p:ext uri="{BB962C8B-B14F-4D97-AF65-F5344CB8AC3E}">
        <p14:creationId xmlns="" xmlns:p14="http://schemas.microsoft.com/office/powerpoint/2010/main" val="2918344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585788"/>
            <a:ext cx="8229600" cy="89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b-NO" smtClean="0"/>
              <a:t>Klikk for å redigere tittelstil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8313" y="2924175"/>
            <a:ext cx="8229600" cy="3201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</a:p>
        </p:txBody>
      </p:sp>
      <p:sp>
        <p:nvSpPr>
          <p:cNvPr id="778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346825"/>
            <a:ext cx="2133600" cy="37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778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276600" y="6237288"/>
            <a:ext cx="2133600" cy="37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>
              <a:defRPr/>
            </a:pPr>
            <a:fld id="{74E0E78E-5340-40C5-BDCE-30A6488BD5BB}" type="slidenum">
              <a:rPr lang="nb-NO"/>
              <a:pPr>
                <a:defRPr/>
              </a:pPr>
              <a:t>‹#›</a:t>
            </a:fld>
            <a:endParaRPr lang="nb-NO"/>
          </a:p>
        </p:txBody>
      </p:sp>
      <p:grpSp>
        <p:nvGrpSpPr>
          <p:cNvPr id="1030" name="Group 16"/>
          <p:cNvGrpSpPr>
            <a:grpSpLocks/>
          </p:cNvGrpSpPr>
          <p:nvPr userDrawn="1"/>
        </p:nvGrpSpPr>
        <p:grpSpPr bwMode="auto">
          <a:xfrm>
            <a:off x="136525" y="404813"/>
            <a:ext cx="13247688" cy="120650"/>
            <a:chOff x="158" y="255"/>
            <a:chExt cx="8345" cy="76"/>
          </a:xfrm>
        </p:grpSpPr>
        <p:grpSp>
          <p:nvGrpSpPr>
            <p:cNvPr id="1065" name="Group 7"/>
            <p:cNvGrpSpPr>
              <a:grpSpLocks/>
            </p:cNvGrpSpPr>
            <p:nvPr userDrawn="1"/>
          </p:nvGrpSpPr>
          <p:grpSpPr bwMode="auto">
            <a:xfrm>
              <a:off x="4751" y="255"/>
              <a:ext cx="3752" cy="76"/>
              <a:chOff x="1350" y="1290"/>
              <a:chExt cx="9380" cy="190"/>
            </a:xfrm>
          </p:grpSpPr>
          <p:grpSp>
            <p:nvGrpSpPr>
              <p:cNvPr id="1082" name="Group 8"/>
              <p:cNvGrpSpPr>
                <a:grpSpLocks/>
              </p:cNvGrpSpPr>
              <p:nvPr/>
            </p:nvGrpSpPr>
            <p:grpSpPr bwMode="auto">
              <a:xfrm>
                <a:off x="1350" y="1290"/>
                <a:ext cx="200" cy="190"/>
                <a:chOff x="2770" y="1290"/>
                <a:chExt cx="200" cy="190"/>
              </a:xfrm>
            </p:grpSpPr>
            <p:sp>
              <p:nvSpPr>
                <p:cNvPr id="1095" name="Line 9"/>
                <p:cNvSpPr>
                  <a:spLocks noChangeShapeType="1"/>
                </p:cNvSpPr>
                <p:nvPr/>
              </p:nvSpPr>
              <p:spPr bwMode="auto">
                <a:xfrm>
                  <a:off x="2870" y="1290"/>
                  <a:ext cx="0" cy="190"/>
                </a:xfrm>
                <a:prstGeom prst="line">
                  <a:avLst/>
                </a:prstGeom>
                <a:noFill/>
                <a:ln w="12700">
                  <a:solidFill>
                    <a:srgbClr val="C0C0C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nb-NO"/>
                </a:p>
              </p:txBody>
            </p:sp>
            <p:sp>
              <p:nvSpPr>
                <p:cNvPr id="1096" name="Line 10"/>
                <p:cNvSpPr>
                  <a:spLocks noChangeShapeType="1"/>
                </p:cNvSpPr>
                <p:nvPr/>
              </p:nvSpPr>
              <p:spPr bwMode="auto">
                <a:xfrm>
                  <a:off x="2770" y="1380"/>
                  <a:ext cx="200" cy="0"/>
                </a:xfrm>
                <a:prstGeom prst="line">
                  <a:avLst/>
                </a:prstGeom>
                <a:noFill/>
                <a:ln w="12700">
                  <a:solidFill>
                    <a:srgbClr val="C0C0C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nb-NO"/>
                </a:p>
              </p:txBody>
            </p:sp>
          </p:grpSp>
          <p:grpSp>
            <p:nvGrpSpPr>
              <p:cNvPr id="1083" name="Group 11"/>
              <p:cNvGrpSpPr>
                <a:grpSpLocks/>
              </p:cNvGrpSpPr>
              <p:nvPr/>
            </p:nvGrpSpPr>
            <p:grpSpPr bwMode="auto">
              <a:xfrm>
                <a:off x="3650" y="1290"/>
                <a:ext cx="200" cy="190"/>
                <a:chOff x="2770" y="1290"/>
                <a:chExt cx="200" cy="190"/>
              </a:xfrm>
            </p:grpSpPr>
            <p:sp>
              <p:nvSpPr>
                <p:cNvPr id="1093" name="Line 12"/>
                <p:cNvSpPr>
                  <a:spLocks noChangeShapeType="1"/>
                </p:cNvSpPr>
                <p:nvPr/>
              </p:nvSpPr>
              <p:spPr bwMode="auto">
                <a:xfrm>
                  <a:off x="2870" y="1290"/>
                  <a:ext cx="0" cy="190"/>
                </a:xfrm>
                <a:prstGeom prst="line">
                  <a:avLst/>
                </a:prstGeom>
                <a:noFill/>
                <a:ln w="12700">
                  <a:solidFill>
                    <a:srgbClr val="C0C0C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nb-NO"/>
                </a:p>
              </p:txBody>
            </p:sp>
            <p:sp>
              <p:nvSpPr>
                <p:cNvPr id="1094" name="Line 13"/>
                <p:cNvSpPr>
                  <a:spLocks noChangeShapeType="1"/>
                </p:cNvSpPr>
                <p:nvPr/>
              </p:nvSpPr>
              <p:spPr bwMode="auto">
                <a:xfrm>
                  <a:off x="2770" y="1380"/>
                  <a:ext cx="200" cy="0"/>
                </a:xfrm>
                <a:prstGeom prst="line">
                  <a:avLst/>
                </a:prstGeom>
                <a:noFill/>
                <a:ln w="12700">
                  <a:solidFill>
                    <a:srgbClr val="C0C0C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nb-NO"/>
                </a:p>
              </p:txBody>
            </p:sp>
          </p:grpSp>
          <p:grpSp>
            <p:nvGrpSpPr>
              <p:cNvPr id="1084" name="Group 14"/>
              <p:cNvGrpSpPr>
                <a:grpSpLocks/>
              </p:cNvGrpSpPr>
              <p:nvPr/>
            </p:nvGrpSpPr>
            <p:grpSpPr bwMode="auto">
              <a:xfrm>
                <a:off x="5940" y="1290"/>
                <a:ext cx="200" cy="190"/>
                <a:chOff x="2770" y="1290"/>
                <a:chExt cx="200" cy="190"/>
              </a:xfrm>
            </p:grpSpPr>
            <p:sp>
              <p:nvSpPr>
                <p:cNvPr id="1091" name="Line 15"/>
                <p:cNvSpPr>
                  <a:spLocks noChangeShapeType="1"/>
                </p:cNvSpPr>
                <p:nvPr/>
              </p:nvSpPr>
              <p:spPr bwMode="auto">
                <a:xfrm>
                  <a:off x="2870" y="1290"/>
                  <a:ext cx="0" cy="190"/>
                </a:xfrm>
                <a:prstGeom prst="line">
                  <a:avLst/>
                </a:prstGeom>
                <a:noFill/>
                <a:ln w="12700">
                  <a:solidFill>
                    <a:srgbClr val="C0C0C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nb-NO"/>
                </a:p>
              </p:txBody>
            </p:sp>
            <p:sp>
              <p:nvSpPr>
                <p:cNvPr id="1092" name="Line 16"/>
                <p:cNvSpPr>
                  <a:spLocks noChangeShapeType="1"/>
                </p:cNvSpPr>
                <p:nvPr/>
              </p:nvSpPr>
              <p:spPr bwMode="auto">
                <a:xfrm>
                  <a:off x="2770" y="1380"/>
                  <a:ext cx="200" cy="0"/>
                </a:xfrm>
                <a:prstGeom prst="line">
                  <a:avLst/>
                </a:prstGeom>
                <a:noFill/>
                <a:ln w="12700">
                  <a:solidFill>
                    <a:srgbClr val="C0C0C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nb-NO"/>
                </a:p>
              </p:txBody>
            </p:sp>
          </p:grpSp>
          <p:grpSp>
            <p:nvGrpSpPr>
              <p:cNvPr id="1085" name="Group 17"/>
              <p:cNvGrpSpPr>
                <a:grpSpLocks/>
              </p:cNvGrpSpPr>
              <p:nvPr/>
            </p:nvGrpSpPr>
            <p:grpSpPr bwMode="auto">
              <a:xfrm>
                <a:off x="8240" y="1290"/>
                <a:ext cx="200" cy="190"/>
                <a:chOff x="2770" y="1290"/>
                <a:chExt cx="200" cy="190"/>
              </a:xfrm>
            </p:grpSpPr>
            <p:sp>
              <p:nvSpPr>
                <p:cNvPr id="1089" name="Line 18"/>
                <p:cNvSpPr>
                  <a:spLocks noChangeShapeType="1"/>
                </p:cNvSpPr>
                <p:nvPr/>
              </p:nvSpPr>
              <p:spPr bwMode="auto">
                <a:xfrm>
                  <a:off x="2870" y="1290"/>
                  <a:ext cx="0" cy="190"/>
                </a:xfrm>
                <a:prstGeom prst="line">
                  <a:avLst/>
                </a:prstGeom>
                <a:noFill/>
                <a:ln w="12700">
                  <a:solidFill>
                    <a:srgbClr val="C0C0C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nb-NO"/>
                </a:p>
              </p:txBody>
            </p:sp>
            <p:sp>
              <p:nvSpPr>
                <p:cNvPr id="1090" name="Line 19"/>
                <p:cNvSpPr>
                  <a:spLocks noChangeShapeType="1"/>
                </p:cNvSpPr>
                <p:nvPr/>
              </p:nvSpPr>
              <p:spPr bwMode="auto">
                <a:xfrm>
                  <a:off x="2770" y="1380"/>
                  <a:ext cx="200" cy="0"/>
                </a:xfrm>
                <a:prstGeom prst="line">
                  <a:avLst/>
                </a:prstGeom>
                <a:noFill/>
                <a:ln w="12700">
                  <a:solidFill>
                    <a:srgbClr val="C0C0C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nb-NO"/>
                </a:p>
              </p:txBody>
            </p:sp>
          </p:grpSp>
          <p:grpSp>
            <p:nvGrpSpPr>
              <p:cNvPr id="1086" name="Group 20"/>
              <p:cNvGrpSpPr>
                <a:grpSpLocks/>
              </p:cNvGrpSpPr>
              <p:nvPr/>
            </p:nvGrpSpPr>
            <p:grpSpPr bwMode="auto">
              <a:xfrm>
                <a:off x="10530" y="1290"/>
                <a:ext cx="200" cy="190"/>
                <a:chOff x="2770" y="1290"/>
                <a:chExt cx="200" cy="190"/>
              </a:xfrm>
            </p:grpSpPr>
            <p:sp>
              <p:nvSpPr>
                <p:cNvPr id="1087" name="Line 21"/>
                <p:cNvSpPr>
                  <a:spLocks noChangeShapeType="1"/>
                </p:cNvSpPr>
                <p:nvPr/>
              </p:nvSpPr>
              <p:spPr bwMode="auto">
                <a:xfrm>
                  <a:off x="2870" y="1290"/>
                  <a:ext cx="0" cy="190"/>
                </a:xfrm>
                <a:prstGeom prst="line">
                  <a:avLst/>
                </a:prstGeom>
                <a:noFill/>
                <a:ln w="12700">
                  <a:solidFill>
                    <a:srgbClr val="C0C0C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nb-NO"/>
                </a:p>
              </p:txBody>
            </p:sp>
            <p:sp>
              <p:nvSpPr>
                <p:cNvPr id="1088" name="Line 22"/>
                <p:cNvSpPr>
                  <a:spLocks noChangeShapeType="1"/>
                </p:cNvSpPr>
                <p:nvPr/>
              </p:nvSpPr>
              <p:spPr bwMode="auto">
                <a:xfrm>
                  <a:off x="2770" y="1380"/>
                  <a:ext cx="200" cy="0"/>
                </a:xfrm>
                <a:prstGeom prst="line">
                  <a:avLst/>
                </a:prstGeom>
                <a:noFill/>
                <a:ln w="12700">
                  <a:solidFill>
                    <a:srgbClr val="C0C0C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nb-NO"/>
                </a:p>
              </p:txBody>
            </p:sp>
          </p:grpSp>
        </p:grpSp>
        <p:grpSp>
          <p:nvGrpSpPr>
            <p:cNvPr id="1066" name="Group 23"/>
            <p:cNvGrpSpPr>
              <a:grpSpLocks/>
            </p:cNvGrpSpPr>
            <p:nvPr userDrawn="1"/>
          </p:nvGrpSpPr>
          <p:grpSpPr bwMode="auto">
            <a:xfrm>
              <a:off x="158" y="255"/>
              <a:ext cx="3752" cy="76"/>
              <a:chOff x="1350" y="1290"/>
              <a:chExt cx="9380" cy="190"/>
            </a:xfrm>
          </p:grpSpPr>
          <p:grpSp>
            <p:nvGrpSpPr>
              <p:cNvPr id="1067" name="Group 24"/>
              <p:cNvGrpSpPr>
                <a:grpSpLocks/>
              </p:cNvGrpSpPr>
              <p:nvPr/>
            </p:nvGrpSpPr>
            <p:grpSpPr bwMode="auto">
              <a:xfrm>
                <a:off x="1350" y="1290"/>
                <a:ext cx="200" cy="190"/>
                <a:chOff x="2770" y="1290"/>
                <a:chExt cx="200" cy="190"/>
              </a:xfrm>
            </p:grpSpPr>
            <p:sp>
              <p:nvSpPr>
                <p:cNvPr id="1080" name="Line 25"/>
                <p:cNvSpPr>
                  <a:spLocks noChangeShapeType="1"/>
                </p:cNvSpPr>
                <p:nvPr/>
              </p:nvSpPr>
              <p:spPr bwMode="auto">
                <a:xfrm>
                  <a:off x="2870" y="1290"/>
                  <a:ext cx="0" cy="190"/>
                </a:xfrm>
                <a:prstGeom prst="line">
                  <a:avLst/>
                </a:prstGeom>
                <a:noFill/>
                <a:ln w="12700">
                  <a:solidFill>
                    <a:srgbClr val="C0C0C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nb-NO"/>
                </a:p>
              </p:txBody>
            </p:sp>
            <p:sp>
              <p:nvSpPr>
                <p:cNvPr id="1081" name="Line 26"/>
                <p:cNvSpPr>
                  <a:spLocks noChangeShapeType="1"/>
                </p:cNvSpPr>
                <p:nvPr/>
              </p:nvSpPr>
              <p:spPr bwMode="auto">
                <a:xfrm>
                  <a:off x="2770" y="1380"/>
                  <a:ext cx="200" cy="0"/>
                </a:xfrm>
                <a:prstGeom prst="line">
                  <a:avLst/>
                </a:prstGeom>
                <a:noFill/>
                <a:ln w="12700">
                  <a:solidFill>
                    <a:srgbClr val="C0C0C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nb-NO"/>
                </a:p>
              </p:txBody>
            </p:sp>
          </p:grpSp>
          <p:grpSp>
            <p:nvGrpSpPr>
              <p:cNvPr id="1068" name="Group 27"/>
              <p:cNvGrpSpPr>
                <a:grpSpLocks/>
              </p:cNvGrpSpPr>
              <p:nvPr/>
            </p:nvGrpSpPr>
            <p:grpSpPr bwMode="auto">
              <a:xfrm>
                <a:off x="3650" y="1290"/>
                <a:ext cx="200" cy="190"/>
                <a:chOff x="2770" y="1290"/>
                <a:chExt cx="200" cy="190"/>
              </a:xfrm>
            </p:grpSpPr>
            <p:sp>
              <p:nvSpPr>
                <p:cNvPr id="1078" name="Line 28"/>
                <p:cNvSpPr>
                  <a:spLocks noChangeShapeType="1"/>
                </p:cNvSpPr>
                <p:nvPr/>
              </p:nvSpPr>
              <p:spPr bwMode="auto">
                <a:xfrm>
                  <a:off x="2870" y="1290"/>
                  <a:ext cx="0" cy="190"/>
                </a:xfrm>
                <a:prstGeom prst="line">
                  <a:avLst/>
                </a:prstGeom>
                <a:noFill/>
                <a:ln w="12700">
                  <a:solidFill>
                    <a:srgbClr val="C0C0C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nb-NO"/>
                </a:p>
              </p:txBody>
            </p:sp>
            <p:sp>
              <p:nvSpPr>
                <p:cNvPr id="1079" name="Line 29"/>
                <p:cNvSpPr>
                  <a:spLocks noChangeShapeType="1"/>
                </p:cNvSpPr>
                <p:nvPr/>
              </p:nvSpPr>
              <p:spPr bwMode="auto">
                <a:xfrm>
                  <a:off x="2770" y="1380"/>
                  <a:ext cx="200" cy="0"/>
                </a:xfrm>
                <a:prstGeom prst="line">
                  <a:avLst/>
                </a:prstGeom>
                <a:noFill/>
                <a:ln w="12700">
                  <a:solidFill>
                    <a:srgbClr val="C0C0C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nb-NO"/>
                </a:p>
              </p:txBody>
            </p:sp>
          </p:grpSp>
          <p:grpSp>
            <p:nvGrpSpPr>
              <p:cNvPr id="1069" name="Group 30"/>
              <p:cNvGrpSpPr>
                <a:grpSpLocks/>
              </p:cNvGrpSpPr>
              <p:nvPr/>
            </p:nvGrpSpPr>
            <p:grpSpPr bwMode="auto">
              <a:xfrm>
                <a:off x="5940" y="1290"/>
                <a:ext cx="200" cy="190"/>
                <a:chOff x="2770" y="1290"/>
                <a:chExt cx="200" cy="190"/>
              </a:xfrm>
            </p:grpSpPr>
            <p:sp>
              <p:nvSpPr>
                <p:cNvPr id="1076" name="Line 31"/>
                <p:cNvSpPr>
                  <a:spLocks noChangeShapeType="1"/>
                </p:cNvSpPr>
                <p:nvPr/>
              </p:nvSpPr>
              <p:spPr bwMode="auto">
                <a:xfrm>
                  <a:off x="2870" y="1290"/>
                  <a:ext cx="0" cy="190"/>
                </a:xfrm>
                <a:prstGeom prst="line">
                  <a:avLst/>
                </a:prstGeom>
                <a:noFill/>
                <a:ln w="12700">
                  <a:solidFill>
                    <a:srgbClr val="C0C0C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nb-NO"/>
                </a:p>
              </p:txBody>
            </p:sp>
            <p:sp>
              <p:nvSpPr>
                <p:cNvPr id="1077" name="Line 32"/>
                <p:cNvSpPr>
                  <a:spLocks noChangeShapeType="1"/>
                </p:cNvSpPr>
                <p:nvPr/>
              </p:nvSpPr>
              <p:spPr bwMode="auto">
                <a:xfrm>
                  <a:off x="2770" y="1380"/>
                  <a:ext cx="200" cy="0"/>
                </a:xfrm>
                <a:prstGeom prst="line">
                  <a:avLst/>
                </a:prstGeom>
                <a:noFill/>
                <a:ln w="12700">
                  <a:solidFill>
                    <a:srgbClr val="C0C0C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nb-NO"/>
                </a:p>
              </p:txBody>
            </p:sp>
          </p:grpSp>
          <p:grpSp>
            <p:nvGrpSpPr>
              <p:cNvPr id="1070" name="Group 33"/>
              <p:cNvGrpSpPr>
                <a:grpSpLocks/>
              </p:cNvGrpSpPr>
              <p:nvPr/>
            </p:nvGrpSpPr>
            <p:grpSpPr bwMode="auto">
              <a:xfrm>
                <a:off x="8240" y="1290"/>
                <a:ext cx="200" cy="190"/>
                <a:chOff x="2770" y="1290"/>
                <a:chExt cx="200" cy="190"/>
              </a:xfrm>
            </p:grpSpPr>
            <p:sp>
              <p:nvSpPr>
                <p:cNvPr id="1074" name="Line 34"/>
                <p:cNvSpPr>
                  <a:spLocks noChangeShapeType="1"/>
                </p:cNvSpPr>
                <p:nvPr/>
              </p:nvSpPr>
              <p:spPr bwMode="auto">
                <a:xfrm>
                  <a:off x="2870" y="1290"/>
                  <a:ext cx="0" cy="190"/>
                </a:xfrm>
                <a:prstGeom prst="line">
                  <a:avLst/>
                </a:prstGeom>
                <a:noFill/>
                <a:ln w="12700">
                  <a:solidFill>
                    <a:srgbClr val="C0C0C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nb-NO"/>
                </a:p>
              </p:txBody>
            </p:sp>
            <p:sp>
              <p:nvSpPr>
                <p:cNvPr id="1075" name="Line 35"/>
                <p:cNvSpPr>
                  <a:spLocks noChangeShapeType="1"/>
                </p:cNvSpPr>
                <p:nvPr/>
              </p:nvSpPr>
              <p:spPr bwMode="auto">
                <a:xfrm>
                  <a:off x="2770" y="1380"/>
                  <a:ext cx="200" cy="0"/>
                </a:xfrm>
                <a:prstGeom prst="line">
                  <a:avLst/>
                </a:prstGeom>
                <a:noFill/>
                <a:ln w="12700">
                  <a:solidFill>
                    <a:srgbClr val="C0C0C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nb-NO"/>
                </a:p>
              </p:txBody>
            </p:sp>
          </p:grpSp>
          <p:grpSp>
            <p:nvGrpSpPr>
              <p:cNvPr id="1071" name="Group 36"/>
              <p:cNvGrpSpPr>
                <a:grpSpLocks/>
              </p:cNvGrpSpPr>
              <p:nvPr/>
            </p:nvGrpSpPr>
            <p:grpSpPr bwMode="auto">
              <a:xfrm>
                <a:off x="10530" y="1290"/>
                <a:ext cx="200" cy="190"/>
                <a:chOff x="2770" y="1290"/>
                <a:chExt cx="200" cy="190"/>
              </a:xfrm>
            </p:grpSpPr>
            <p:sp>
              <p:nvSpPr>
                <p:cNvPr id="1072" name="Line 37"/>
                <p:cNvSpPr>
                  <a:spLocks noChangeShapeType="1"/>
                </p:cNvSpPr>
                <p:nvPr/>
              </p:nvSpPr>
              <p:spPr bwMode="auto">
                <a:xfrm>
                  <a:off x="2870" y="1290"/>
                  <a:ext cx="0" cy="190"/>
                </a:xfrm>
                <a:prstGeom prst="line">
                  <a:avLst/>
                </a:prstGeom>
                <a:noFill/>
                <a:ln w="12700">
                  <a:solidFill>
                    <a:srgbClr val="C0C0C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nb-NO"/>
                </a:p>
              </p:txBody>
            </p:sp>
            <p:sp>
              <p:nvSpPr>
                <p:cNvPr id="2" name="Line 38"/>
                <p:cNvSpPr>
                  <a:spLocks noChangeShapeType="1"/>
                </p:cNvSpPr>
                <p:nvPr/>
              </p:nvSpPr>
              <p:spPr bwMode="auto">
                <a:xfrm>
                  <a:off x="2770" y="1380"/>
                  <a:ext cx="200" cy="0"/>
                </a:xfrm>
                <a:prstGeom prst="line">
                  <a:avLst/>
                </a:prstGeom>
                <a:noFill/>
                <a:ln w="12700">
                  <a:solidFill>
                    <a:srgbClr val="C0C0C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nb-NO"/>
                </a:p>
              </p:txBody>
            </p:sp>
          </p:grpSp>
        </p:grpSp>
      </p:grpSp>
      <p:sp>
        <p:nvSpPr>
          <p:cNvPr id="1073" name="Plassholder for bunntekst 4"/>
          <p:cNvSpPr txBox="1">
            <a:spLocks noGrp="1"/>
          </p:cNvSpPr>
          <p:nvPr userDrawn="1"/>
        </p:nvSpPr>
        <p:spPr bwMode="auto">
          <a:xfrm rot="5400000">
            <a:off x="6443668" y="2894035"/>
            <a:ext cx="4664091" cy="4063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GB" sz="1800" b="1" kern="1200" dirty="0" smtClean="0">
                <a:solidFill>
                  <a:schemeClr val="tx1"/>
                </a:solidFill>
                <a:latin typeface="Arial" charset="0"/>
                <a:ea typeface="+mn-ea"/>
                <a:cs typeface="Arial" charset="0"/>
              </a:rPr>
              <a:t>KLIMATTOPPMÖTE I SKOLAN</a:t>
            </a:r>
            <a:endParaRPr lang="nb-NO" sz="2000" b="1" dirty="0">
              <a:latin typeface="Showcard Gothic" pitchFamily="82" charset="0"/>
            </a:endParaRPr>
          </a:p>
        </p:txBody>
      </p:sp>
      <p:grpSp>
        <p:nvGrpSpPr>
          <p:cNvPr id="1032" name="Group 50"/>
          <p:cNvGrpSpPr>
            <a:grpSpLocks/>
          </p:cNvGrpSpPr>
          <p:nvPr userDrawn="1"/>
        </p:nvGrpSpPr>
        <p:grpSpPr bwMode="auto">
          <a:xfrm>
            <a:off x="133350" y="6316663"/>
            <a:ext cx="13247688" cy="120650"/>
            <a:chOff x="158" y="255"/>
            <a:chExt cx="8345" cy="76"/>
          </a:xfrm>
        </p:grpSpPr>
        <p:grpSp>
          <p:nvGrpSpPr>
            <p:cNvPr id="1033" name="Group 7"/>
            <p:cNvGrpSpPr>
              <a:grpSpLocks/>
            </p:cNvGrpSpPr>
            <p:nvPr userDrawn="1"/>
          </p:nvGrpSpPr>
          <p:grpSpPr bwMode="auto">
            <a:xfrm>
              <a:off x="4751" y="255"/>
              <a:ext cx="3752" cy="76"/>
              <a:chOff x="1350" y="1290"/>
              <a:chExt cx="9380" cy="190"/>
            </a:xfrm>
          </p:grpSpPr>
          <p:grpSp>
            <p:nvGrpSpPr>
              <p:cNvPr id="1050" name="Group 8"/>
              <p:cNvGrpSpPr>
                <a:grpSpLocks/>
              </p:cNvGrpSpPr>
              <p:nvPr/>
            </p:nvGrpSpPr>
            <p:grpSpPr bwMode="auto">
              <a:xfrm>
                <a:off x="1350" y="1290"/>
                <a:ext cx="200" cy="190"/>
                <a:chOff x="2770" y="1290"/>
                <a:chExt cx="200" cy="190"/>
              </a:xfrm>
            </p:grpSpPr>
            <p:sp>
              <p:nvSpPr>
                <p:cNvPr id="1063" name="Line 9"/>
                <p:cNvSpPr>
                  <a:spLocks noChangeShapeType="1"/>
                </p:cNvSpPr>
                <p:nvPr/>
              </p:nvSpPr>
              <p:spPr bwMode="auto">
                <a:xfrm>
                  <a:off x="2870" y="1290"/>
                  <a:ext cx="0" cy="190"/>
                </a:xfrm>
                <a:prstGeom prst="line">
                  <a:avLst/>
                </a:prstGeom>
                <a:noFill/>
                <a:ln w="12700">
                  <a:solidFill>
                    <a:srgbClr val="C0C0C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nb-NO"/>
                </a:p>
              </p:txBody>
            </p:sp>
            <p:sp>
              <p:nvSpPr>
                <p:cNvPr id="1064" name="Line 10"/>
                <p:cNvSpPr>
                  <a:spLocks noChangeShapeType="1"/>
                </p:cNvSpPr>
                <p:nvPr/>
              </p:nvSpPr>
              <p:spPr bwMode="auto">
                <a:xfrm>
                  <a:off x="2770" y="1380"/>
                  <a:ext cx="200" cy="0"/>
                </a:xfrm>
                <a:prstGeom prst="line">
                  <a:avLst/>
                </a:prstGeom>
                <a:noFill/>
                <a:ln w="12700">
                  <a:solidFill>
                    <a:srgbClr val="C0C0C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nb-NO"/>
                </a:p>
              </p:txBody>
            </p:sp>
          </p:grpSp>
          <p:grpSp>
            <p:nvGrpSpPr>
              <p:cNvPr id="1051" name="Group 11"/>
              <p:cNvGrpSpPr>
                <a:grpSpLocks/>
              </p:cNvGrpSpPr>
              <p:nvPr/>
            </p:nvGrpSpPr>
            <p:grpSpPr bwMode="auto">
              <a:xfrm>
                <a:off x="3650" y="1290"/>
                <a:ext cx="200" cy="190"/>
                <a:chOff x="2770" y="1290"/>
                <a:chExt cx="200" cy="190"/>
              </a:xfrm>
            </p:grpSpPr>
            <p:sp>
              <p:nvSpPr>
                <p:cNvPr id="1061" name="Line 12"/>
                <p:cNvSpPr>
                  <a:spLocks noChangeShapeType="1"/>
                </p:cNvSpPr>
                <p:nvPr/>
              </p:nvSpPr>
              <p:spPr bwMode="auto">
                <a:xfrm>
                  <a:off x="2870" y="1290"/>
                  <a:ext cx="0" cy="190"/>
                </a:xfrm>
                <a:prstGeom prst="line">
                  <a:avLst/>
                </a:prstGeom>
                <a:noFill/>
                <a:ln w="12700">
                  <a:solidFill>
                    <a:srgbClr val="C0C0C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nb-NO"/>
                </a:p>
              </p:txBody>
            </p:sp>
            <p:sp>
              <p:nvSpPr>
                <p:cNvPr id="1062" name="Line 13"/>
                <p:cNvSpPr>
                  <a:spLocks noChangeShapeType="1"/>
                </p:cNvSpPr>
                <p:nvPr/>
              </p:nvSpPr>
              <p:spPr bwMode="auto">
                <a:xfrm>
                  <a:off x="2770" y="1380"/>
                  <a:ext cx="200" cy="0"/>
                </a:xfrm>
                <a:prstGeom prst="line">
                  <a:avLst/>
                </a:prstGeom>
                <a:noFill/>
                <a:ln w="12700">
                  <a:solidFill>
                    <a:srgbClr val="C0C0C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nb-NO"/>
                </a:p>
              </p:txBody>
            </p:sp>
          </p:grpSp>
          <p:grpSp>
            <p:nvGrpSpPr>
              <p:cNvPr id="1052" name="Group 14"/>
              <p:cNvGrpSpPr>
                <a:grpSpLocks/>
              </p:cNvGrpSpPr>
              <p:nvPr/>
            </p:nvGrpSpPr>
            <p:grpSpPr bwMode="auto">
              <a:xfrm>
                <a:off x="5940" y="1290"/>
                <a:ext cx="200" cy="190"/>
                <a:chOff x="2770" y="1290"/>
                <a:chExt cx="200" cy="190"/>
              </a:xfrm>
            </p:grpSpPr>
            <p:sp>
              <p:nvSpPr>
                <p:cNvPr id="1059" name="Line 15"/>
                <p:cNvSpPr>
                  <a:spLocks noChangeShapeType="1"/>
                </p:cNvSpPr>
                <p:nvPr/>
              </p:nvSpPr>
              <p:spPr bwMode="auto">
                <a:xfrm>
                  <a:off x="2870" y="1290"/>
                  <a:ext cx="0" cy="190"/>
                </a:xfrm>
                <a:prstGeom prst="line">
                  <a:avLst/>
                </a:prstGeom>
                <a:noFill/>
                <a:ln w="12700">
                  <a:solidFill>
                    <a:srgbClr val="C0C0C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nb-NO"/>
                </a:p>
              </p:txBody>
            </p:sp>
            <p:sp>
              <p:nvSpPr>
                <p:cNvPr id="1060" name="Line 16"/>
                <p:cNvSpPr>
                  <a:spLocks noChangeShapeType="1"/>
                </p:cNvSpPr>
                <p:nvPr/>
              </p:nvSpPr>
              <p:spPr bwMode="auto">
                <a:xfrm>
                  <a:off x="2770" y="1380"/>
                  <a:ext cx="200" cy="0"/>
                </a:xfrm>
                <a:prstGeom prst="line">
                  <a:avLst/>
                </a:prstGeom>
                <a:noFill/>
                <a:ln w="12700">
                  <a:solidFill>
                    <a:srgbClr val="C0C0C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nb-NO"/>
                </a:p>
              </p:txBody>
            </p:sp>
          </p:grpSp>
          <p:grpSp>
            <p:nvGrpSpPr>
              <p:cNvPr id="1053" name="Group 17"/>
              <p:cNvGrpSpPr>
                <a:grpSpLocks/>
              </p:cNvGrpSpPr>
              <p:nvPr/>
            </p:nvGrpSpPr>
            <p:grpSpPr bwMode="auto">
              <a:xfrm>
                <a:off x="8240" y="1290"/>
                <a:ext cx="200" cy="190"/>
                <a:chOff x="2770" y="1290"/>
                <a:chExt cx="200" cy="190"/>
              </a:xfrm>
            </p:grpSpPr>
            <p:sp>
              <p:nvSpPr>
                <p:cNvPr id="1057" name="Line 18"/>
                <p:cNvSpPr>
                  <a:spLocks noChangeShapeType="1"/>
                </p:cNvSpPr>
                <p:nvPr/>
              </p:nvSpPr>
              <p:spPr bwMode="auto">
                <a:xfrm>
                  <a:off x="2870" y="1290"/>
                  <a:ext cx="0" cy="190"/>
                </a:xfrm>
                <a:prstGeom prst="line">
                  <a:avLst/>
                </a:prstGeom>
                <a:noFill/>
                <a:ln w="12700">
                  <a:solidFill>
                    <a:srgbClr val="C0C0C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nb-NO"/>
                </a:p>
              </p:txBody>
            </p:sp>
            <p:sp>
              <p:nvSpPr>
                <p:cNvPr id="1058" name="Line 19"/>
                <p:cNvSpPr>
                  <a:spLocks noChangeShapeType="1"/>
                </p:cNvSpPr>
                <p:nvPr/>
              </p:nvSpPr>
              <p:spPr bwMode="auto">
                <a:xfrm>
                  <a:off x="2770" y="1380"/>
                  <a:ext cx="200" cy="0"/>
                </a:xfrm>
                <a:prstGeom prst="line">
                  <a:avLst/>
                </a:prstGeom>
                <a:noFill/>
                <a:ln w="12700">
                  <a:solidFill>
                    <a:srgbClr val="C0C0C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nb-NO"/>
                </a:p>
              </p:txBody>
            </p:sp>
          </p:grpSp>
          <p:grpSp>
            <p:nvGrpSpPr>
              <p:cNvPr id="1054" name="Group 20"/>
              <p:cNvGrpSpPr>
                <a:grpSpLocks/>
              </p:cNvGrpSpPr>
              <p:nvPr/>
            </p:nvGrpSpPr>
            <p:grpSpPr bwMode="auto">
              <a:xfrm>
                <a:off x="10530" y="1290"/>
                <a:ext cx="200" cy="190"/>
                <a:chOff x="2770" y="1290"/>
                <a:chExt cx="200" cy="190"/>
              </a:xfrm>
            </p:grpSpPr>
            <p:sp>
              <p:nvSpPr>
                <p:cNvPr id="1055" name="Line 21"/>
                <p:cNvSpPr>
                  <a:spLocks noChangeShapeType="1"/>
                </p:cNvSpPr>
                <p:nvPr/>
              </p:nvSpPr>
              <p:spPr bwMode="auto">
                <a:xfrm>
                  <a:off x="2870" y="1290"/>
                  <a:ext cx="0" cy="190"/>
                </a:xfrm>
                <a:prstGeom prst="line">
                  <a:avLst/>
                </a:prstGeom>
                <a:noFill/>
                <a:ln w="12700">
                  <a:solidFill>
                    <a:srgbClr val="C0C0C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nb-NO"/>
                </a:p>
              </p:txBody>
            </p:sp>
            <p:sp>
              <p:nvSpPr>
                <p:cNvPr id="1056" name="Line 22"/>
                <p:cNvSpPr>
                  <a:spLocks noChangeShapeType="1"/>
                </p:cNvSpPr>
                <p:nvPr/>
              </p:nvSpPr>
              <p:spPr bwMode="auto">
                <a:xfrm>
                  <a:off x="2770" y="1380"/>
                  <a:ext cx="200" cy="0"/>
                </a:xfrm>
                <a:prstGeom prst="line">
                  <a:avLst/>
                </a:prstGeom>
                <a:noFill/>
                <a:ln w="12700">
                  <a:solidFill>
                    <a:srgbClr val="C0C0C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nb-NO"/>
                </a:p>
              </p:txBody>
            </p:sp>
          </p:grpSp>
        </p:grpSp>
        <p:grpSp>
          <p:nvGrpSpPr>
            <p:cNvPr id="1034" name="Group 23"/>
            <p:cNvGrpSpPr>
              <a:grpSpLocks/>
            </p:cNvGrpSpPr>
            <p:nvPr userDrawn="1"/>
          </p:nvGrpSpPr>
          <p:grpSpPr bwMode="auto">
            <a:xfrm>
              <a:off x="158" y="255"/>
              <a:ext cx="3752" cy="76"/>
              <a:chOff x="1350" y="1290"/>
              <a:chExt cx="9380" cy="190"/>
            </a:xfrm>
          </p:grpSpPr>
          <p:grpSp>
            <p:nvGrpSpPr>
              <p:cNvPr id="1035" name="Group 24"/>
              <p:cNvGrpSpPr>
                <a:grpSpLocks/>
              </p:cNvGrpSpPr>
              <p:nvPr/>
            </p:nvGrpSpPr>
            <p:grpSpPr bwMode="auto">
              <a:xfrm>
                <a:off x="1350" y="1290"/>
                <a:ext cx="200" cy="190"/>
                <a:chOff x="2770" y="1290"/>
                <a:chExt cx="200" cy="190"/>
              </a:xfrm>
            </p:grpSpPr>
            <p:sp>
              <p:nvSpPr>
                <p:cNvPr id="1048" name="Line 25"/>
                <p:cNvSpPr>
                  <a:spLocks noChangeShapeType="1"/>
                </p:cNvSpPr>
                <p:nvPr/>
              </p:nvSpPr>
              <p:spPr bwMode="auto">
                <a:xfrm>
                  <a:off x="2870" y="1290"/>
                  <a:ext cx="0" cy="190"/>
                </a:xfrm>
                <a:prstGeom prst="line">
                  <a:avLst/>
                </a:prstGeom>
                <a:noFill/>
                <a:ln w="12700">
                  <a:solidFill>
                    <a:srgbClr val="C0C0C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nb-NO"/>
                </a:p>
              </p:txBody>
            </p:sp>
            <p:sp>
              <p:nvSpPr>
                <p:cNvPr id="1049" name="Line 26"/>
                <p:cNvSpPr>
                  <a:spLocks noChangeShapeType="1"/>
                </p:cNvSpPr>
                <p:nvPr/>
              </p:nvSpPr>
              <p:spPr bwMode="auto">
                <a:xfrm>
                  <a:off x="2770" y="1380"/>
                  <a:ext cx="200" cy="0"/>
                </a:xfrm>
                <a:prstGeom prst="line">
                  <a:avLst/>
                </a:prstGeom>
                <a:noFill/>
                <a:ln w="12700">
                  <a:solidFill>
                    <a:srgbClr val="C0C0C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nb-NO"/>
                </a:p>
              </p:txBody>
            </p:sp>
          </p:grpSp>
          <p:grpSp>
            <p:nvGrpSpPr>
              <p:cNvPr id="1036" name="Group 27"/>
              <p:cNvGrpSpPr>
                <a:grpSpLocks/>
              </p:cNvGrpSpPr>
              <p:nvPr/>
            </p:nvGrpSpPr>
            <p:grpSpPr bwMode="auto">
              <a:xfrm>
                <a:off x="3650" y="1290"/>
                <a:ext cx="200" cy="190"/>
                <a:chOff x="2770" y="1290"/>
                <a:chExt cx="200" cy="190"/>
              </a:xfrm>
            </p:grpSpPr>
            <p:sp>
              <p:nvSpPr>
                <p:cNvPr id="1046" name="Line 28"/>
                <p:cNvSpPr>
                  <a:spLocks noChangeShapeType="1"/>
                </p:cNvSpPr>
                <p:nvPr/>
              </p:nvSpPr>
              <p:spPr bwMode="auto">
                <a:xfrm>
                  <a:off x="2870" y="1290"/>
                  <a:ext cx="0" cy="190"/>
                </a:xfrm>
                <a:prstGeom prst="line">
                  <a:avLst/>
                </a:prstGeom>
                <a:noFill/>
                <a:ln w="12700">
                  <a:solidFill>
                    <a:srgbClr val="C0C0C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nb-NO"/>
                </a:p>
              </p:txBody>
            </p:sp>
            <p:sp>
              <p:nvSpPr>
                <p:cNvPr id="1047" name="Line 29"/>
                <p:cNvSpPr>
                  <a:spLocks noChangeShapeType="1"/>
                </p:cNvSpPr>
                <p:nvPr/>
              </p:nvSpPr>
              <p:spPr bwMode="auto">
                <a:xfrm>
                  <a:off x="2770" y="1380"/>
                  <a:ext cx="200" cy="0"/>
                </a:xfrm>
                <a:prstGeom prst="line">
                  <a:avLst/>
                </a:prstGeom>
                <a:noFill/>
                <a:ln w="12700">
                  <a:solidFill>
                    <a:srgbClr val="C0C0C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nb-NO"/>
                </a:p>
              </p:txBody>
            </p:sp>
          </p:grpSp>
          <p:grpSp>
            <p:nvGrpSpPr>
              <p:cNvPr id="1037" name="Group 30"/>
              <p:cNvGrpSpPr>
                <a:grpSpLocks/>
              </p:cNvGrpSpPr>
              <p:nvPr/>
            </p:nvGrpSpPr>
            <p:grpSpPr bwMode="auto">
              <a:xfrm>
                <a:off x="5940" y="1290"/>
                <a:ext cx="200" cy="190"/>
                <a:chOff x="2770" y="1290"/>
                <a:chExt cx="200" cy="190"/>
              </a:xfrm>
            </p:grpSpPr>
            <p:sp>
              <p:nvSpPr>
                <p:cNvPr id="1044" name="Line 31"/>
                <p:cNvSpPr>
                  <a:spLocks noChangeShapeType="1"/>
                </p:cNvSpPr>
                <p:nvPr/>
              </p:nvSpPr>
              <p:spPr bwMode="auto">
                <a:xfrm>
                  <a:off x="2870" y="1290"/>
                  <a:ext cx="0" cy="190"/>
                </a:xfrm>
                <a:prstGeom prst="line">
                  <a:avLst/>
                </a:prstGeom>
                <a:noFill/>
                <a:ln w="12700">
                  <a:solidFill>
                    <a:srgbClr val="C0C0C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nb-NO"/>
                </a:p>
              </p:txBody>
            </p:sp>
            <p:sp>
              <p:nvSpPr>
                <p:cNvPr id="1045" name="Line 32"/>
                <p:cNvSpPr>
                  <a:spLocks noChangeShapeType="1"/>
                </p:cNvSpPr>
                <p:nvPr/>
              </p:nvSpPr>
              <p:spPr bwMode="auto">
                <a:xfrm>
                  <a:off x="2770" y="1380"/>
                  <a:ext cx="200" cy="0"/>
                </a:xfrm>
                <a:prstGeom prst="line">
                  <a:avLst/>
                </a:prstGeom>
                <a:noFill/>
                <a:ln w="12700">
                  <a:solidFill>
                    <a:srgbClr val="C0C0C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nb-NO"/>
                </a:p>
              </p:txBody>
            </p:sp>
          </p:grpSp>
          <p:grpSp>
            <p:nvGrpSpPr>
              <p:cNvPr id="1038" name="Group 33"/>
              <p:cNvGrpSpPr>
                <a:grpSpLocks/>
              </p:cNvGrpSpPr>
              <p:nvPr/>
            </p:nvGrpSpPr>
            <p:grpSpPr bwMode="auto">
              <a:xfrm>
                <a:off x="8240" y="1290"/>
                <a:ext cx="200" cy="190"/>
                <a:chOff x="2770" y="1290"/>
                <a:chExt cx="200" cy="190"/>
              </a:xfrm>
            </p:grpSpPr>
            <p:sp>
              <p:nvSpPr>
                <p:cNvPr id="1042" name="Line 34"/>
                <p:cNvSpPr>
                  <a:spLocks noChangeShapeType="1"/>
                </p:cNvSpPr>
                <p:nvPr/>
              </p:nvSpPr>
              <p:spPr bwMode="auto">
                <a:xfrm>
                  <a:off x="2870" y="1290"/>
                  <a:ext cx="0" cy="190"/>
                </a:xfrm>
                <a:prstGeom prst="line">
                  <a:avLst/>
                </a:prstGeom>
                <a:noFill/>
                <a:ln w="12700">
                  <a:solidFill>
                    <a:srgbClr val="C0C0C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nb-NO"/>
                </a:p>
              </p:txBody>
            </p:sp>
            <p:sp>
              <p:nvSpPr>
                <p:cNvPr id="1043" name="Line 35"/>
                <p:cNvSpPr>
                  <a:spLocks noChangeShapeType="1"/>
                </p:cNvSpPr>
                <p:nvPr/>
              </p:nvSpPr>
              <p:spPr bwMode="auto">
                <a:xfrm>
                  <a:off x="2770" y="1380"/>
                  <a:ext cx="200" cy="0"/>
                </a:xfrm>
                <a:prstGeom prst="line">
                  <a:avLst/>
                </a:prstGeom>
                <a:noFill/>
                <a:ln w="12700">
                  <a:solidFill>
                    <a:srgbClr val="C0C0C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nb-NO"/>
                </a:p>
              </p:txBody>
            </p:sp>
          </p:grpSp>
          <p:grpSp>
            <p:nvGrpSpPr>
              <p:cNvPr id="1039" name="Group 36"/>
              <p:cNvGrpSpPr>
                <a:grpSpLocks/>
              </p:cNvGrpSpPr>
              <p:nvPr/>
            </p:nvGrpSpPr>
            <p:grpSpPr bwMode="auto">
              <a:xfrm>
                <a:off x="10530" y="1290"/>
                <a:ext cx="200" cy="190"/>
                <a:chOff x="2770" y="1290"/>
                <a:chExt cx="200" cy="190"/>
              </a:xfrm>
            </p:grpSpPr>
            <p:sp>
              <p:nvSpPr>
                <p:cNvPr id="1040" name="Line 37"/>
                <p:cNvSpPr>
                  <a:spLocks noChangeShapeType="1"/>
                </p:cNvSpPr>
                <p:nvPr/>
              </p:nvSpPr>
              <p:spPr bwMode="auto">
                <a:xfrm>
                  <a:off x="2870" y="1290"/>
                  <a:ext cx="0" cy="190"/>
                </a:xfrm>
                <a:prstGeom prst="line">
                  <a:avLst/>
                </a:prstGeom>
                <a:noFill/>
                <a:ln w="12700">
                  <a:solidFill>
                    <a:srgbClr val="C0C0C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nb-NO"/>
                </a:p>
              </p:txBody>
            </p:sp>
            <p:sp>
              <p:nvSpPr>
                <p:cNvPr id="1041" name="Line 38"/>
                <p:cNvSpPr>
                  <a:spLocks noChangeShapeType="1"/>
                </p:cNvSpPr>
                <p:nvPr/>
              </p:nvSpPr>
              <p:spPr bwMode="auto">
                <a:xfrm>
                  <a:off x="2770" y="1380"/>
                  <a:ext cx="200" cy="0"/>
                </a:xfrm>
                <a:prstGeom prst="line">
                  <a:avLst/>
                </a:prstGeom>
                <a:noFill/>
                <a:ln w="12700">
                  <a:solidFill>
                    <a:srgbClr val="C0C0C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nb-NO"/>
                </a:p>
              </p:txBody>
            </p:sp>
          </p:grpSp>
        </p:grp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89" r:id="rId13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heSans B5 Plain" pitchFamily="34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heSans B5 Plain" pitchFamily="34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heSans B5 Plain" pitchFamily="34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heSans B5 Plain" pitchFamily="34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heSans B5 Plain" pitchFamily="34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heSans B5 Plain" pitchFamily="34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heSans B5 Plain" pitchFamily="34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heSans B5 Plain" pitchFamily="34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585788"/>
            <a:ext cx="8229600" cy="89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b-NO" smtClean="0"/>
              <a:t>Klikk for å redigere tittelstil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8313" y="2924175"/>
            <a:ext cx="8229600" cy="3201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</a:p>
        </p:txBody>
      </p:sp>
      <p:sp>
        <p:nvSpPr>
          <p:cNvPr id="778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346825"/>
            <a:ext cx="2133600" cy="37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heSans B5 Plain" pitchFamily="34" charset="0"/>
              </a:defRPr>
            </a:lvl1pPr>
          </a:lstStyle>
          <a:p>
            <a:pPr>
              <a:defRPr/>
            </a:pPr>
            <a:endParaRPr lang="nb-NO">
              <a:solidFill>
                <a:srgbClr val="000000"/>
              </a:solidFill>
            </a:endParaRPr>
          </a:p>
        </p:txBody>
      </p:sp>
      <p:sp>
        <p:nvSpPr>
          <p:cNvPr id="778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276600" y="6237288"/>
            <a:ext cx="2133600" cy="37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heSans B5 Plain" pitchFamily="34" charset="0"/>
              </a:defRPr>
            </a:lvl1pPr>
          </a:lstStyle>
          <a:p>
            <a:pPr>
              <a:defRPr/>
            </a:pPr>
            <a:fld id="{C4BFF4AF-4945-4BBE-BF90-E4BED330C2AF}" type="slidenum">
              <a:rPr lang="nb-NO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nb-NO">
              <a:solidFill>
                <a:srgbClr val="000000"/>
              </a:solidFill>
            </a:endParaRPr>
          </a:p>
        </p:txBody>
      </p:sp>
      <p:grpSp>
        <p:nvGrpSpPr>
          <p:cNvPr id="5224" name="Group 104"/>
          <p:cNvGrpSpPr>
            <a:grpSpLocks/>
          </p:cNvGrpSpPr>
          <p:nvPr userDrawn="1"/>
        </p:nvGrpSpPr>
        <p:grpSpPr bwMode="auto">
          <a:xfrm>
            <a:off x="136525" y="404813"/>
            <a:ext cx="13247688" cy="120650"/>
            <a:chOff x="158" y="255"/>
            <a:chExt cx="8345" cy="76"/>
          </a:xfrm>
        </p:grpSpPr>
        <p:grpSp>
          <p:nvGrpSpPr>
            <p:cNvPr id="5127" name="Group 7"/>
            <p:cNvGrpSpPr>
              <a:grpSpLocks/>
            </p:cNvGrpSpPr>
            <p:nvPr userDrawn="1"/>
          </p:nvGrpSpPr>
          <p:grpSpPr bwMode="auto">
            <a:xfrm>
              <a:off x="4751" y="255"/>
              <a:ext cx="3752" cy="76"/>
              <a:chOff x="1350" y="1290"/>
              <a:chExt cx="9380" cy="190"/>
            </a:xfrm>
          </p:grpSpPr>
          <p:grpSp>
            <p:nvGrpSpPr>
              <p:cNvPr id="5176" name="Group 8"/>
              <p:cNvGrpSpPr>
                <a:grpSpLocks/>
              </p:cNvGrpSpPr>
              <p:nvPr/>
            </p:nvGrpSpPr>
            <p:grpSpPr bwMode="auto">
              <a:xfrm>
                <a:off x="1350" y="1290"/>
                <a:ext cx="200" cy="190"/>
                <a:chOff x="2770" y="1290"/>
                <a:chExt cx="200" cy="190"/>
              </a:xfrm>
            </p:grpSpPr>
            <p:sp>
              <p:nvSpPr>
                <p:cNvPr id="2" name="Line 9"/>
                <p:cNvSpPr>
                  <a:spLocks noChangeShapeType="1"/>
                </p:cNvSpPr>
                <p:nvPr/>
              </p:nvSpPr>
              <p:spPr bwMode="auto">
                <a:xfrm>
                  <a:off x="2870" y="1290"/>
                  <a:ext cx="0" cy="190"/>
                </a:xfrm>
                <a:prstGeom prst="line">
                  <a:avLst/>
                </a:prstGeom>
                <a:noFill/>
                <a:ln w="12700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nb-NO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" name="Line 10"/>
                <p:cNvSpPr>
                  <a:spLocks noChangeShapeType="1"/>
                </p:cNvSpPr>
                <p:nvPr/>
              </p:nvSpPr>
              <p:spPr bwMode="auto">
                <a:xfrm>
                  <a:off x="2770" y="1380"/>
                  <a:ext cx="200" cy="0"/>
                </a:xfrm>
                <a:prstGeom prst="line">
                  <a:avLst/>
                </a:prstGeom>
                <a:noFill/>
                <a:ln w="12700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nb-NO">
                    <a:solidFill>
                      <a:srgbClr val="000000"/>
                    </a:solidFill>
                  </a:endParaRPr>
                </a:p>
              </p:txBody>
            </p:sp>
          </p:grpSp>
          <p:grpSp>
            <p:nvGrpSpPr>
              <p:cNvPr id="5177" name="Group 11"/>
              <p:cNvGrpSpPr>
                <a:grpSpLocks/>
              </p:cNvGrpSpPr>
              <p:nvPr/>
            </p:nvGrpSpPr>
            <p:grpSpPr bwMode="auto">
              <a:xfrm>
                <a:off x="3650" y="1290"/>
                <a:ext cx="200" cy="190"/>
                <a:chOff x="2770" y="1290"/>
                <a:chExt cx="200" cy="190"/>
              </a:xfrm>
            </p:grpSpPr>
            <p:sp>
              <p:nvSpPr>
                <p:cNvPr id="4" name="Line 12"/>
                <p:cNvSpPr>
                  <a:spLocks noChangeShapeType="1"/>
                </p:cNvSpPr>
                <p:nvPr/>
              </p:nvSpPr>
              <p:spPr bwMode="auto">
                <a:xfrm>
                  <a:off x="2870" y="1290"/>
                  <a:ext cx="0" cy="190"/>
                </a:xfrm>
                <a:prstGeom prst="line">
                  <a:avLst/>
                </a:prstGeom>
                <a:noFill/>
                <a:ln w="12700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nb-NO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" name="Line 13"/>
                <p:cNvSpPr>
                  <a:spLocks noChangeShapeType="1"/>
                </p:cNvSpPr>
                <p:nvPr/>
              </p:nvSpPr>
              <p:spPr bwMode="auto">
                <a:xfrm>
                  <a:off x="2770" y="1380"/>
                  <a:ext cx="200" cy="0"/>
                </a:xfrm>
                <a:prstGeom prst="line">
                  <a:avLst/>
                </a:prstGeom>
                <a:noFill/>
                <a:ln w="12700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nb-NO">
                    <a:solidFill>
                      <a:srgbClr val="000000"/>
                    </a:solidFill>
                  </a:endParaRPr>
                </a:p>
              </p:txBody>
            </p:sp>
          </p:grpSp>
          <p:grpSp>
            <p:nvGrpSpPr>
              <p:cNvPr id="5178" name="Group 14"/>
              <p:cNvGrpSpPr>
                <a:grpSpLocks/>
              </p:cNvGrpSpPr>
              <p:nvPr/>
            </p:nvGrpSpPr>
            <p:grpSpPr bwMode="auto">
              <a:xfrm>
                <a:off x="5940" y="1290"/>
                <a:ext cx="200" cy="190"/>
                <a:chOff x="2770" y="1290"/>
                <a:chExt cx="200" cy="190"/>
              </a:xfrm>
            </p:grpSpPr>
            <p:sp>
              <p:nvSpPr>
                <p:cNvPr id="6" name="Line 15"/>
                <p:cNvSpPr>
                  <a:spLocks noChangeShapeType="1"/>
                </p:cNvSpPr>
                <p:nvPr/>
              </p:nvSpPr>
              <p:spPr bwMode="auto">
                <a:xfrm>
                  <a:off x="2870" y="1290"/>
                  <a:ext cx="0" cy="190"/>
                </a:xfrm>
                <a:prstGeom prst="line">
                  <a:avLst/>
                </a:prstGeom>
                <a:noFill/>
                <a:ln w="12700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nb-NO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7" name="Line 16"/>
                <p:cNvSpPr>
                  <a:spLocks noChangeShapeType="1"/>
                </p:cNvSpPr>
                <p:nvPr/>
              </p:nvSpPr>
              <p:spPr bwMode="auto">
                <a:xfrm>
                  <a:off x="2770" y="1380"/>
                  <a:ext cx="200" cy="0"/>
                </a:xfrm>
                <a:prstGeom prst="line">
                  <a:avLst/>
                </a:prstGeom>
                <a:noFill/>
                <a:ln w="12700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nb-NO">
                    <a:solidFill>
                      <a:srgbClr val="000000"/>
                    </a:solidFill>
                  </a:endParaRPr>
                </a:p>
              </p:txBody>
            </p:sp>
          </p:grpSp>
          <p:grpSp>
            <p:nvGrpSpPr>
              <p:cNvPr id="5179" name="Group 17"/>
              <p:cNvGrpSpPr>
                <a:grpSpLocks/>
              </p:cNvGrpSpPr>
              <p:nvPr/>
            </p:nvGrpSpPr>
            <p:grpSpPr bwMode="auto">
              <a:xfrm>
                <a:off x="8240" y="1290"/>
                <a:ext cx="200" cy="190"/>
                <a:chOff x="2770" y="1290"/>
                <a:chExt cx="200" cy="190"/>
              </a:xfrm>
            </p:grpSpPr>
            <p:sp>
              <p:nvSpPr>
                <p:cNvPr id="8" name="Line 18"/>
                <p:cNvSpPr>
                  <a:spLocks noChangeShapeType="1"/>
                </p:cNvSpPr>
                <p:nvPr/>
              </p:nvSpPr>
              <p:spPr bwMode="auto">
                <a:xfrm>
                  <a:off x="2870" y="1290"/>
                  <a:ext cx="0" cy="190"/>
                </a:xfrm>
                <a:prstGeom prst="line">
                  <a:avLst/>
                </a:prstGeom>
                <a:noFill/>
                <a:ln w="12700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nb-NO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9" name="Line 19"/>
                <p:cNvSpPr>
                  <a:spLocks noChangeShapeType="1"/>
                </p:cNvSpPr>
                <p:nvPr/>
              </p:nvSpPr>
              <p:spPr bwMode="auto">
                <a:xfrm>
                  <a:off x="2770" y="1380"/>
                  <a:ext cx="200" cy="0"/>
                </a:xfrm>
                <a:prstGeom prst="line">
                  <a:avLst/>
                </a:prstGeom>
                <a:noFill/>
                <a:ln w="12700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nb-NO">
                    <a:solidFill>
                      <a:srgbClr val="000000"/>
                    </a:solidFill>
                  </a:endParaRPr>
                </a:p>
              </p:txBody>
            </p:sp>
          </p:grpSp>
          <p:grpSp>
            <p:nvGrpSpPr>
              <p:cNvPr id="5180" name="Group 20"/>
              <p:cNvGrpSpPr>
                <a:grpSpLocks/>
              </p:cNvGrpSpPr>
              <p:nvPr/>
            </p:nvGrpSpPr>
            <p:grpSpPr bwMode="auto">
              <a:xfrm>
                <a:off x="10530" y="1290"/>
                <a:ext cx="200" cy="190"/>
                <a:chOff x="2770" y="1290"/>
                <a:chExt cx="200" cy="190"/>
              </a:xfrm>
            </p:grpSpPr>
            <p:sp>
              <p:nvSpPr>
                <p:cNvPr id="10" name="Line 21"/>
                <p:cNvSpPr>
                  <a:spLocks noChangeShapeType="1"/>
                </p:cNvSpPr>
                <p:nvPr/>
              </p:nvSpPr>
              <p:spPr bwMode="auto">
                <a:xfrm>
                  <a:off x="2870" y="1290"/>
                  <a:ext cx="0" cy="190"/>
                </a:xfrm>
                <a:prstGeom prst="line">
                  <a:avLst/>
                </a:prstGeom>
                <a:noFill/>
                <a:ln w="12700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nb-NO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" name="Line 22"/>
                <p:cNvSpPr>
                  <a:spLocks noChangeShapeType="1"/>
                </p:cNvSpPr>
                <p:nvPr/>
              </p:nvSpPr>
              <p:spPr bwMode="auto">
                <a:xfrm>
                  <a:off x="2770" y="1380"/>
                  <a:ext cx="200" cy="0"/>
                </a:xfrm>
                <a:prstGeom prst="line">
                  <a:avLst/>
                </a:prstGeom>
                <a:noFill/>
                <a:ln w="12700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nb-NO">
                    <a:solidFill>
                      <a:srgbClr val="000000"/>
                    </a:solidFill>
                  </a:endParaRPr>
                </a:p>
              </p:txBody>
            </p:sp>
          </p:grpSp>
        </p:grpSp>
        <p:grpSp>
          <p:nvGrpSpPr>
            <p:cNvPr id="5128" name="Group 23"/>
            <p:cNvGrpSpPr>
              <a:grpSpLocks/>
            </p:cNvGrpSpPr>
            <p:nvPr userDrawn="1"/>
          </p:nvGrpSpPr>
          <p:grpSpPr bwMode="auto">
            <a:xfrm>
              <a:off x="158" y="255"/>
              <a:ext cx="3752" cy="76"/>
              <a:chOff x="1350" y="1290"/>
              <a:chExt cx="9380" cy="190"/>
            </a:xfrm>
          </p:grpSpPr>
          <p:grpSp>
            <p:nvGrpSpPr>
              <p:cNvPr id="5161" name="Group 24"/>
              <p:cNvGrpSpPr>
                <a:grpSpLocks/>
              </p:cNvGrpSpPr>
              <p:nvPr/>
            </p:nvGrpSpPr>
            <p:grpSpPr bwMode="auto">
              <a:xfrm>
                <a:off x="1350" y="1290"/>
                <a:ext cx="200" cy="190"/>
                <a:chOff x="2770" y="1290"/>
                <a:chExt cx="200" cy="190"/>
              </a:xfrm>
            </p:grpSpPr>
            <p:sp>
              <p:nvSpPr>
                <p:cNvPr id="12" name="Line 25"/>
                <p:cNvSpPr>
                  <a:spLocks noChangeShapeType="1"/>
                </p:cNvSpPr>
                <p:nvPr/>
              </p:nvSpPr>
              <p:spPr bwMode="auto">
                <a:xfrm>
                  <a:off x="2870" y="1290"/>
                  <a:ext cx="0" cy="190"/>
                </a:xfrm>
                <a:prstGeom prst="line">
                  <a:avLst/>
                </a:prstGeom>
                <a:noFill/>
                <a:ln w="12700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nb-NO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3" name="Line 26"/>
                <p:cNvSpPr>
                  <a:spLocks noChangeShapeType="1"/>
                </p:cNvSpPr>
                <p:nvPr/>
              </p:nvSpPr>
              <p:spPr bwMode="auto">
                <a:xfrm>
                  <a:off x="2770" y="1380"/>
                  <a:ext cx="200" cy="0"/>
                </a:xfrm>
                <a:prstGeom prst="line">
                  <a:avLst/>
                </a:prstGeom>
                <a:noFill/>
                <a:ln w="12700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nb-NO">
                    <a:solidFill>
                      <a:srgbClr val="000000"/>
                    </a:solidFill>
                  </a:endParaRPr>
                </a:p>
              </p:txBody>
            </p:sp>
          </p:grpSp>
          <p:grpSp>
            <p:nvGrpSpPr>
              <p:cNvPr id="5162" name="Group 27"/>
              <p:cNvGrpSpPr>
                <a:grpSpLocks/>
              </p:cNvGrpSpPr>
              <p:nvPr/>
            </p:nvGrpSpPr>
            <p:grpSpPr bwMode="auto">
              <a:xfrm>
                <a:off x="3650" y="1290"/>
                <a:ext cx="200" cy="190"/>
                <a:chOff x="2770" y="1290"/>
                <a:chExt cx="200" cy="190"/>
              </a:xfrm>
            </p:grpSpPr>
            <p:sp>
              <p:nvSpPr>
                <p:cNvPr id="14" name="Line 28"/>
                <p:cNvSpPr>
                  <a:spLocks noChangeShapeType="1"/>
                </p:cNvSpPr>
                <p:nvPr/>
              </p:nvSpPr>
              <p:spPr bwMode="auto">
                <a:xfrm>
                  <a:off x="2870" y="1290"/>
                  <a:ext cx="0" cy="190"/>
                </a:xfrm>
                <a:prstGeom prst="line">
                  <a:avLst/>
                </a:prstGeom>
                <a:noFill/>
                <a:ln w="12700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nb-NO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5" name="Line 29"/>
                <p:cNvSpPr>
                  <a:spLocks noChangeShapeType="1"/>
                </p:cNvSpPr>
                <p:nvPr/>
              </p:nvSpPr>
              <p:spPr bwMode="auto">
                <a:xfrm>
                  <a:off x="2770" y="1380"/>
                  <a:ext cx="200" cy="0"/>
                </a:xfrm>
                <a:prstGeom prst="line">
                  <a:avLst/>
                </a:prstGeom>
                <a:noFill/>
                <a:ln w="12700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nb-NO">
                    <a:solidFill>
                      <a:srgbClr val="000000"/>
                    </a:solidFill>
                  </a:endParaRPr>
                </a:p>
              </p:txBody>
            </p:sp>
          </p:grpSp>
          <p:grpSp>
            <p:nvGrpSpPr>
              <p:cNvPr id="5163" name="Group 30"/>
              <p:cNvGrpSpPr>
                <a:grpSpLocks/>
              </p:cNvGrpSpPr>
              <p:nvPr/>
            </p:nvGrpSpPr>
            <p:grpSpPr bwMode="auto">
              <a:xfrm>
                <a:off x="5940" y="1290"/>
                <a:ext cx="200" cy="190"/>
                <a:chOff x="2770" y="1290"/>
                <a:chExt cx="200" cy="190"/>
              </a:xfrm>
            </p:grpSpPr>
            <p:sp>
              <p:nvSpPr>
                <p:cNvPr id="16" name="Line 31"/>
                <p:cNvSpPr>
                  <a:spLocks noChangeShapeType="1"/>
                </p:cNvSpPr>
                <p:nvPr/>
              </p:nvSpPr>
              <p:spPr bwMode="auto">
                <a:xfrm>
                  <a:off x="2870" y="1290"/>
                  <a:ext cx="0" cy="190"/>
                </a:xfrm>
                <a:prstGeom prst="line">
                  <a:avLst/>
                </a:prstGeom>
                <a:noFill/>
                <a:ln w="12700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nb-NO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7" name="Line 32"/>
                <p:cNvSpPr>
                  <a:spLocks noChangeShapeType="1"/>
                </p:cNvSpPr>
                <p:nvPr/>
              </p:nvSpPr>
              <p:spPr bwMode="auto">
                <a:xfrm>
                  <a:off x="2770" y="1380"/>
                  <a:ext cx="200" cy="0"/>
                </a:xfrm>
                <a:prstGeom prst="line">
                  <a:avLst/>
                </a:prstGeom>
                <a:noFill/>
                <a:ln w="12700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nb-NO">
                    <a:solidFill>
                      <a:srgbClr val="000000"/>
                    </a:solidFill>
                  </a:endParaRPr>
                </a:p>
              </p:txBody>
            </p:sp>
          </p:grpSp>
          <p:grpSp>
            <p:nvGrpSpPr>
              <p:cNvPr id="5164" name="Group 33"/>
              <p:cNvGrpSpPr>
                <a:grpSpLocks/>
              </p:cNvGrpSpPr>
              <p:nvPr/>
            </p:nvGrpSpPr>
            <p:grpSpPr bwMode="auto">
              <a:xfrm>
                <a:off x="8240" y="1290"/>
                <a:ext cx="200" cy="190"/>
                <a:chOff x="2770" y="1290"/>
                <a:chExt cx="200" cy="190"/>
              </a:xfrm>
            </p:grpSpPr>
            <p:sp>
              <p:nvSpPr>
                <p:cNvPr id="18" name="Line 34"/>
                <p:cNvSpPr>
                  <a:spLocks noChangeShapeType="1"/>
                </p:cNvSpPr>
                <p:nvPr/>
              </p:nvSpPr>
              <p:spPr bwMode="auto">
                <a:xfrm>
                  <a:off x="2870" y="1290"/>
                  <a:ext cx="0" cy="190"/>
                </a:xfrm>
                <a:prstGeom prst="line">
                  <a:avLst/>
                </a:prstGeom>
                <a:noFill/>
                <a:ln w="12700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nb-NO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9" name="Line 35"/>
                <p:cNvSpPr>
                  <a:spLocks noChangeShapeType="1"/>
                </p:cNvSpPr>
                <p:nvPr/>
              </p:nvSpPr>
              <p:spPr bwMode="auto">
                <a:xfrm>
                  <a:off x="2770" y="1380"/>
                  <a:ext cx="200" cy="0"/>
                </a:xfrm>
                <a:prstGeom prst="line">
                  <a:avLst/>
                </a:prstGeom>
                <a:noFill/>
                <a:ln w="12700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nb-NO">
                    <a:solidFill>
                      <a:srgbClr val="000000"/>
                    </a:solidFill>
                  </a:endParaRPr>
                </a:p>
              </p:txBody>
            </p:sp>
          </p:grpSp>
          <p:grpSp>
            <p:nvGrpSpPr>
              <p:cNvPr id="5165" name="Group 36"/>
              <p:cNvGrpSpPr>
                <a:grpSpLocks/>
              </p:cNvGrpSpPr>
              <p:nvPr/>
            </p:nvGrpSpPr>
            <p:grpSpPr bwMode="auto">
              <a:xfrm>
                <a:off x="10530" y="1290"/>
                <a:ext cx="200" cy="190"/>
                <a:chOff x="2770" y="1290"/>
                <a:chExt cx="200" cy="190"/>
              </a:xfrm>
            </p:grpSpPr>
            <p:sp>
              <p:nvSpPr>
                <p:cNvPr id="20" name="Line 37"/>
                <p:cNvSpPr>
                  <a:spLocks noChangeShapeType="1"/>
                </p:cNvSpPr>
                <p:nvPr/>
              </p:nvSpPr>
              <p:spPr bwMode="auto">
                <a:xfrm>
                  <a:off x="2870" y="1290"/>
                  <a:ext cx="0" cy="190"/>
                </a:xfrm>
                <a:prstGeom prst="line">
                  <a:avLst/>
                </a:prstGeom>
                <a:noFill/>
                <a:ln w="12700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nb-NO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1" name="Line 38"/>
                <p:cNvSpPr>
                  <a:spLocks noChangeShapeType="1"/>
                </p:cNvSpPr>
                <p:nvPr/>
              </p:nvSpPr>
              <p:spPr bwMode="auto">
                <a:xfrm>
                  <a:off x="2770" y="1380"/>
                  <a:ext cx="200" cy="0"/>
                </a:xfrm>
                <a:prstGeom prst="line">
                  <a:avLst/>
                </a:prstGeom>
                <a:noFill/>
                <a:ln w="12700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nb-NO">
                    <a:solidFill>
                      <a:srgbClr val="000000"/>
                    </a:solidFill>
                  </a:endParaRPr>
                </a:p>
              </p:txBody>
            </p:sp>
          </p:grpSp>
        </p:grpSp>
      </p:grpSp>
      <p:sp>
        <p:nvSpPr>
          <p:cNvPr id="5191" name="Plassholder for bunntekst 4"/>
          <p:cNvSpPr txBox="1">
            <a:spLocks noGrp="1"/>
          </p:cNvSpPr>
          <p:nvPr userDrawn="1"/>
        </p:nvSpPr>
        <p:spPr bwMode="auto">
          <a:xfrm rot="5400000">
            <a:off x="7343775" y="2025650"/>
            <a:ext cx="2895600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9128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9128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9128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9128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nb-NO" sz="2000" smtClean="0">
                <a:solidFill>
                  <a:srgbClr val="000000"/>
                </a:solidFill>
                <a:latin typeface="Coventry Hvy ITC TT" pitchFamily="2" charset="0"/>
              </a:rPr>
              <a:t>Klimatoppmøte i skolen</a:t>
            </a:r>
          </a:p>
        </p:txBody>
      </p:sp>
      <p:grpSp>
        <p:nvGrpSpPr>
          <p:cNvPr id="5225" name="Group 105"/>
          <p:cNvGrpSpPr>
            <a:grpSpLocks/>
          </p:cNvGrpSpPr>
          <p:nvPr userDrawn="1"/>
        </p:nvGrpSpPr>
        <p:grpSpPr bwMode="auto">
          <a:xfrm>
            <a:off x="133350" y="6316663"/>
            <a:ext cx="13247688" cy="120650"/>
            <a:chOff x="158" y="255"/>
            <a:chExt cx="8345" cy="76"/>
          </a:xfrm>
        </p:grpSpPr>
        <p:grpSp>
          <p:nvGrpSpPr>
            <p:cNvPr id="5226" name="Group 7"/>
            <p:cNvGrpSpPr>
              <a:grpSpLocks/>
            </p:cNvGrpSpPr>
            <p:nvPr userDrawn="1"/>
          </p:nvGrpSpPr>
          <p:grpSpPr bwMode="auto">
            <a:xfrm>
              <a:off x="4751" y="255"/>
              <a:ext cx="3752" cy="76"/>
              <a:chOff x="1350" y="1290"/>
              <a:chExt cx="9380" cy="190"/>
            </a:xfrm>
          </p:grpSpPr>
          <p:grpSp>
            <p:nvGrpSpPr>
              <p:cNvPr id="5227" name="Group 8"/>
              <p:cNvGrpSpPr>
                <a:grpSpLocks/>
              </p:cNvGrpSpPr>
              <p:nvPr/>
            </p:nvGrpSpPr>
            <p:grpSpPr bwMode="auto">
              <a:xfrm>
                <a:off x="1350" y="1290"/>
                <a:ext cx="200" cy="190"/>
                <a:chOff x="2770" y="1290"/>
                <a:chExt cx="200" cy="190"/>
              </a:xfrm>
            </p:grpSpPr>
            <p:sp>
              <p:nvSpPr>
                <p:cNvPr id="77833" name="Line 9"/>
                <p:cNvSpPr>
                  <a:spLocks noChangeShapeType="1"/>
                </p:cNvSpPr>
                <p:nvPr/>
              </p:nvSpPr>
              <p:spPr bwMode="auto">
                <a:xfrm>
                  <a:off x="2870" y="1290"/>
                  <a:ext cx="0" cy="190"/>
                </a:xfrm>
                <a:prstGeom prst="line">
                  <a:avLst/>
                </a:prstGeom>
                <a:noFill/>
                <a:ln w="12700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nb-NO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77834" name="Line 10"/>
                <p:cNvSpPr>
                  <a:spLocks noChangeShapeType="1"/>
                </p:cNvSpPr>
                <p:nvPr/>
              </p:nvSpPr>
              <p:spPr bwMode="auto">
                <a:xfrm>
                  <a:off x="2770" y="1380"/>
                  <a:ext cx="200" cy="0"/>
                </a:xfrm>
                <a:prstGeom prst="line">
                  <a:avLst/>
                </a:prstGeom>
                <a:noFill/>
                <a:ln w="12700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nb-NO">
                    <a:solidFill>
                      <a:srgbClr val="000000"/>
                    </a:solidFill>
                  </a:endParaRPr>
                </a:p>
              </p:txBody>
            </p:sp>
          </p:grpSp>
          <p:grpSp>
            <p:nvGrpSpPr>
              <p:cNvPr id="5230" name="Group 11"/>
              <p:cNvGrpSpPr>
                <a:grpSpLocks/>
              </p:cNvGrpSpPr>
              <p:nvPr/>
            </p:nvGrpSpPr>
            <p:grpSpPr bwMode="auto">
              <a:xfrm>
                <a:off x="3650" y="1290"/>
                <a:ext cx="200" cy="190"/>
                <a:chOff x="2770" y="1290"/>
                <a:chExt cx="200" cy="190"/>
              </a:xfrm>
            </p:grpSpPr>
            <p:sp>
              <p:nvSpPr>
                <p:cNvPr id="77836" name="Line 12"/>
                <p:cNvSpPr>
                  <a:spLocks noChangeShapeType="1"/>
                </p:cNvSpPr>
                <p:nvPr/>
              </p:nvSpPr>
              <p:spPr bwMode="auto">
                <a:xfrm>
                  <a:off x="2870" y="1290"/>
                  <a:ext cx="0" cy="190"/>
                </a:xfrm>
                <a:prstGeom prst="line">
                  <a:avLst/>
                </a:prstGeom>
                <a:noFill/>
                <a:ln w="12700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nb-NO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77837" name="Line 13"/>
                <p:cNvSpPr>
                  <a:spLocks noChangeShapeType="1"/>
                </p:cNvSpPr>
                <p:nvPr/>
              </p:nvSpPr>
              <p:spPr bwMode="auto">
                <a:xfrm>
                  <a:off x="2770" y="1380"/>
                  <a:ext cx="200" cy="0"/>
                </a:xfrm>
                <a:prstGeom prst="line">
                  <a:avLst/>
                </a:prstGeom>
                <a:noFill/>
                <a:ln w="12700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nb-NO">
                    <a:solidFill>
                      <a:srgbClr val="000000"/>
                    </a:solidFill>
                  </a:endParaRPr>
                </a:p>
              </p:txBody>
            </p:sp>
          </p:grpSp>
          <p:grpSp>
            <p:nvGrpSpPr>
              <p:cNvPr id="5233" name="Group 14"/>
              <p:cNvGrpSpPr>
                <a:grpSpLocks/>
              </p:cNvGrpSpPr>
              <p:nvPr/>
            </p:nvGrpSpPr>
            <p:grpSpPr bwMode="auto">
              <a:xfrm>
                <a:off x="5940" y="1290"/>
                <a:ext cx="200" cy="190"/>
                <a:chOff x="2770" y="1290"/>
                <a:chExt cx="200" cy="190"/>
              </a:xfrm>
            </p:grpSpPr>
            <p:sp>
              <p:nvSpPr>
                <p:cNvPr id="77839" name="Line 15"/>
                <p:cNvSpPr>
                  <a:spLocks noChangeShapeType="1"/>
                </p:cNvSpPr>
                <p:nvPr/>
              </p:nvSpPr>
              <p:spPr bwMode="auto">
                <a:xfrm>
                  <a:off x="2870" y="1290"/>
                  <a:ext cx="0" cy="190"/>
                </a:xfrm>
                <a:prstGeom prst="line">
                  <a:avLst/>
                </a:prstGeom>
                <a:noFill/>
                <a:ln w="12700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nb-NO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77840" name="Line 16"/>
                <p:cNvSpPr>
                  <a:spLocks noChangeShapeType="1"/>
                </p:cNvSpPr>
                <p:nvPr/>
              </p:nvSpPr>
              <p:spPr bwMode="auto">
                <a:xfrm>
                  <a:off x="2770" y="1380"/>
                  <a:ext cx="200" cy="0"/>
                </a:xfrm>
                <a:prstGeom prst="line">
                  <a:avLst/>
                </a:prstGeom>
                <a:noFill/>
                <a:ln w="12700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nb-NO">
                    <a:solidFill>
                      <a:srgbClr val="000000"/>
                    </a:solidFill>
                  </a:endParaRPr>
                </a:p>
              </p:txBody>
            </p:sp>
          </p:grpSp>
          <p:grpSp>
            <p:nvGrpSpPr>
              <p:cNvPr id="5236" name="Group 17"/>
              <p:cNvGrpSpPr>
                <a:grpSpLocks/>
              </p:cNvGrpSpPr>
              <p:nvPr/>
            </p:nvGrpSpPr>
            <p:grpSpPr bwMode="auto">
              <a:xfrm>
                <a:off x="8240" y="1290"/>
                <a:ext cx="200" cy="190"/>
                <a:chOff x="2770" y="1290"/>
                <a:chExt cx="200" cy="190"/>
              </a:xfrm>
            </p:grpSpPr>
            <p:sp>
              <p:nvSpPr>
                <p:cNvPr id="77842" name="Line 18"/>
                <p:cNvSpPr>
                  <a:spLocks noChangeShapeType="1"/>
                </p:cNvSpPr>
                <p:nvPr/>
              </p:nvSpPr>
              <p:spPr bwMode="auto">
                <a:xfrm>
                  <a:off x="2870" y="1290"/>
                  <a:ext cx="0" cy="190"/>
                </a:xfrm>
                <a:prstGeom prst="line">
                  <a:avLst/>
                </a:prstGeom>
                <a:noFill/>
                <a:ln w="12700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nb-NO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77843" name="Line 19"/>
                <p:cNvSpPr>
                  <a:spLocks noChangeShapeType="1"/>
                </p:cNvSpPr>
                <p:nvPr/>
              </p:nvSpPr>
              <p:spPr bwMode="auto">
                <a:xfrm>
                  <a:off x="2770" y="1380"/>
                  <a:ext cx="200" cy="0"/>
                </a:xfrm>
                <a:prstGeom prst="line">
                  <a:avLst/>
                </a:prstGeom>
                <a:noFill/>
                <a:ln w="12700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nb-NO">
                    <a:solidFill>
                      <a:srgbClr val="000000"/>
                    </a:solidFill>
                  </a:endParaRPr>
                </a:p>
              </p:txBody>
            </p:sp>
          </p:grpSp>
          <p:grpSp>
            <p:nvGrpSpPr>
              <p:cNvPr id="5239" name="Group 20"/>
              <p:cNvGrpSpPr>
                <a:grpSpLocks/>
              </p:cNvGrpSpPr>
              <p:nvPr/>
            </p:nvGrpSpPr>
            <p:grpSpPr bwMode="auto">
              <a:xfrm>
                <a:off x="10530" y="1290"/>
                <a:ext cx="200" cy="190"/>
                <a:chOff x="2770" y="1290"/>
                <a:chExt cx="200" cy="190"/>
              </a:xfrm>
            </p:grpSpPr>
            <p:sp>
              <p:nvSpPr>
                <p:cNvPr id="77845" name="Line 21"/>
                <p:cNvSpPr>
                  <a:spLocks noChangeShapeType="1"/>
                </p:cNvSpPr>
                <p:nvPr/>
              </p:nvSpPr>
              <p:spPr bwMode="auto">
                <a:xfrm>
                  <a:off x="2870" y="1290"/>
                  <a:ext cx="0" cy="190"/>
                </a:xfrm>
                <a:prstGeom prst="line">
                  <a:avLst/>
                </a:prstGeom>
                <a:noFill/>
                <a:ln w="12700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nb-NO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77846" name="Line 22"/>
                <p:cNvSpPr>
                  <a:spLocks noChangeShapeType="1"/>
                </p:cNvSpPr>
                <p:nvPr/>
              </p:nvSpPr>
              <p:spPr bwMode="auto">
                <a:xfrm>
                  <a:off x="2770" y="1380"/>
                  <a:ext cx="200" cy="0"/>
                </a:xfrm>
                <a:prstGeom prst="line">
                  <a:avLst/>
                </a:prstGeom>
                <a:noFill/>
                <a:ln w="12700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nb-NO">
                    <a:solidFill>
                      <a:srgbClr val="000000"/>
                    </a:solidFill>
                  </a:endParaRPr>
                </a:p>
              </p:txBody>
            </p:sp>
          </p:grpSp>
        </p:grpSp>
        <p:grpSp>
          <p:nvGrpSpPr>
            <p:cNvPr id="5242" name="Group 23"/>
            <p:cNvGrpSpPr>
              <a:grpSpLocks/>
            </p:cNvGrpSpPr>
            <p:nvPr userDrawn="1"/>
          </p:nvGrpSpPr>
          <p:grpSpPr bwMode="auto">
            <a:xfrm>
              <a:off x="158" y="255"/>
              <a:ext cx="3752" cy="76"/>
              <a:chOff x="1350" y="1290"/>
              <a:chExt cx="9380" cy="190"/>
            </a:xfrm>
          </p:grpSpPr>
          <p:grpSp>
            <p:nvGrpSpPr>
              <p:cNvPr id="5243" name="Group 24"/>
              <p:cNvGrpSpPr>
                <a:grpSpLocks/>
              </p:cNvGrpSpPr>
              <p:nvPr/>
            </p:nvGrpSpPr>
            <p:grpSpPr bwMode="auto">
              <a:xfrm>
                <a:off x="1350" y="1290"/>
                <a:ext cx="200" cy="190"/>
                <a:chOff x="2770" y="1290"/>
                <a:chExt cx="200" cy="190"/>
              </a:xfrm>
            </p:grpSpPr>
            <p:sp>
              <p:nvSpPr>
                <p:cNvPr id="77849" name="Line 25"/>
                <p:cNvSpPr>
                  <a:spLocks noChangeShapeType="1"/>
                </p:cNvSpPr>
                <p:nvPr/>
              </p:nvSpPr>
              <p:spPr bwMode="auto">
                <a:xfrm>
                  <a:off x="2870" y="1290"/>
                  <a:ext cx="0" cy="190"/>
                </a:xfrm>
                <a:prstGeom prst="line">
                  <a:avLst/>
                </a:prstGeom>
                <a:noFill/>
                <a:ln w="12700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nb-NO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77850" name="Line 26"/>
                <p:cNvSpPr>
                  <a:spLocks noChangeShapeType="1"/>
                </p:cNvSpPr>
                <p:nvPr/>
              </p:nvSpPr>
              <p:spPr bwMode="auto">
                <a:xfrm>
                  <a:off x="2770" y="1380"/>
                  <a:ext cx="200" cy="0"/>
                </a:xfrm>
                <a:prstGeom prst="line">
                  <a:avLst/>
                </a:prstGeom>
                <a:noFill/>
                <a:ln w="12700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nb-NO">
                    <a:solidFill>
                      <a:srgbClr val="000000"/>
                    </a:solidFill>
                  </a:endParaRPr>
                </a:p>
              </p:txBody>
            </p:sp>
          </p:grpSp>
          <p:grpSp>
            <p:nvGrpSpPr>
              <p:cNvPr id="5246" name="Group 27"/>
              <p:cNvGrpSpPr>
                <a:grpSpLocks/>
              </p:cNvGrpSpPr>
              <p:nvPr/>
            </p:nvGrpSpPr>
            <p:grpSpPr bwMode="auto">
              <a:xfrm>
                <a:off x="3650" y="1290"/>
                <a:ext cx="200" cy="190"/>
                <a:chOff x="2770" y="1290"/>
                <a:chExt cx="200" cy="190"/>
              </a:xfrm>
            </p:grpSpPr>
            <p:sp>
              <p:nvSpPr>
                <p:cNvPr id="77852" name="Line 28"/>
                <p:cNvSpPr>
                  <a:spLocks noChangeShapeType="1"/>
                </p:cNvSpPr>
                <p:nvPr/>
              </p:nvSpPr>
              <p:spPr bwMode="auto">
                <a:xfrm>
                  <a:off x="2870" y="1290"/>
                  <a:ext cx="0" cy="190"/>
                </a:xfrm>
                <a:prstGeom prst="line">
                  <a:avLst/>
                </a:prstGeom>
                <a:noFill/>
                <a:ln w="12700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nb-NO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77853" name="Line 29"/>
                <p:cNvSpPr>
                  <a:spLocks noChangeShapeType="1"/>
                </p:cNvSpPr>
                <p:nvPr/>
              </p:nvSpPr>
              <p:spPr bwMode="auto">
                <a:xfrm>
                  <a:off x="2770" y="1380"/>
                  <a:ext cx="200" cy="0"/>
                </a:xfrm>
                <a:prstGeom prst="line">
                  <a:avLst/>
                </a:prstGeom>
                <a:noFill/>
                <a:ln w="12700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nb-NO">
                    <a:solidFill>
                      <a:srgbClr val="000000"/>
                    </a:solidFill>
                  </a:endParaRPr>
                </a:p>
              </p:txBody>
            </p:sp>
          </p:grpSp>
          <p:grpSp>
            <p:nvGrpSpPr>
              <p:cNvPr id="5249" name="Group 30"/>
              <p:cNvGrpSpPr>
                <a:grpSpLocks/>
              </p:cNvGrpSpPr>
              <p:nvPr/>
            </p:nvGrpSpPr>
            <p:grpSpPr bwMode="auto">
              <a:xfrm>
                <a:off x="5940" y="1290"/>
                <a:ext cx="200" cy="190"/>
                <a:chOff x="2770" y="1290"/>
                <a:chExt cx="200" cy="190"/>
              </a:xfrm>
            </p:grpSpPr>
            <p:sp>
              <p:nvSpPr>
                <p:cNvPr id="77855" name="Line 31"/>
                <p:cNvSpPr>
                  <a:spLocks noChangeShapeType="1"/>
                </p:cNvSpPr>
                <p:nvPr/>
              </p:nvSpPr>
              <p:spPr bwMode="auto">
                <a:xfrm>
                  <a:off x="2870" y="1290"/>
                  <a:ext cx="0" cy="190"/>
                </a:xfrm>
                <a:prstGeom prst="line">
                  <a:avLst/>
                </a:prstGeom>
                <a:noFill/>
                <a:ln w="12700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nb-NO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77856" name="Line 32"/>
                <p:cNvSpPr>
                  <a:spLocks noChangeShapeType="1"/>
                </p:cNvSpPr>
                <p:nvPr/>
              </p:nvSpPr>
              <p:spPr bwMode="auto">
                <a:xfrm>
                  <a:off x="2770" y="1380"/>
                  <a:ext cx="200" cy="0"/>
                </a:xfrm>
                <a:prstGeom prst="line">
                  <a:avLst/>
                </a:prstGeom>
                <a:noFill/>
                <a:ln w="12700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nb-NO">
                    <a:solidFill>
                      <a:srgbClr val="000000"/>
                    </a:solidFill>
                  </a:endParaRPr>
                </a:p>
              </p:txBody>
            </p:sp>
          </p:grpSp>
          <p:grpSp>
            <p:nvGrpSpPr>
              <p:cNvPr id="5252" name="Group 33"/>
              <p:cNvGrpSpPr>
                <a:grpSpLocks/>
              </p:cNvGrpSpPr>
              <p:nvPr/>
            </p:nvGrpSpPr>
            <p:grpSpPr bwMode="auto">
              <a:xfrm>
                <a:off x="8240" y="1290"/>
                <a:ext cx="200" cy="190"/>
                <a:chOff x="2770" y="1290"/>
                <a:chExt cx="200" cy="190"/>
              </a:xfrm>
            </p:grpSpPr>
            <p:sp>
              <p:nvSpPr>
                <p:cNvPr id="77858" name="Line 34"/>
                <p:cNvSpPr>
                  <a:spLocks noChangeShapeType="1"/>
                </p:cNvSpPr>
                <p:nvPr/>
              </p:nvSpPr>
              <p:spPr bwMode="auto">
                <a:xfrm>
                  <a:off x="2870" y="1290"/>
                  <a:ext cx="0" cy="190"/>
                </a:xfrm>
                <a:prstGeom prst="line">
                  <a:avLst/>
                </a:prstGeom>
                <a:noFill/>
                <a:ln w="12700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nb-NO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77859" name="Line 35"/>
                <p:cNvSpPr>
                  <a:spLocks noChangeShapeType="1"/>
                </p:cNvSpPr>
                <p:nvPr/>
              </p:nvSpPr>
              <p:spPr bwMode="auto">
                <a:xfrm>
                  <a:off x="2770" y="1380"/>
                  <a:ext cx="200" cy="0"/>
                </a:xfrm>
                <a:prstGeom prst="line">
                  <a:avLst/>
                </a:prstGeom>
                <a:noFill/>
                <a:ln w="12700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nb-NO">
                    <a:solidFill>
                      <a:srgbClr val="000000"/>
                    </a:solidFill>
                  </a:endParaRPr>
                </a:p>
              </p:txBody>
            </p:sp>
          </p:grpSp>
          <p:grpSp>
            <p:nvGrpSpPr>
              <p:cNvPr id="5255" name="Group 36"/>
              <p:cNvGrpSpPr>
                <a:grpSpLocks/>
              </p:cNvGrpSpPr>
              <p:nvPr/>
            </p:nvGrpSpPr>
            <p:grpSpPr bwMode="auto">
              <a:xfrm>
                <a:off x="10530" y="1290"/>
                <a:ext cx="200" cy="190"/>
                <a:chOff x="2770" y="1290"/>
                <a:chExt cx="200" cy="190"/>
              </a:xfrm>
            </p:grpSpPr>
            <p:sp>
              <p:nvSpPr>
                <p:cNvPr id="77861" name="Line 37"/>
                <p:cNvSpPr>
                  <a:spLocks noChangeShapeType="1"/>
                </p:cNvSpPr>
                <p:nvPr/>
              </p:nvSpPr>
              <p:spPr bwMode="auto">
                <a:xfrm>
                  <a:off x="2870" y="1290"/>
                  <a:ext cx="0" cy="190"/>
                </a:xfrm>
                <a:prstGeom prst="line">
                  <a:avLst/>
                </a:prstGeom>
                <a:noFill/>
                <a:ln w="12700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nb-NO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77862" name="Line 38"/>
                <p:cNvSpPr>
                  <a:spLocks noChangeShapeType="1"/>
                </p:cNvSpPr>
                <p:nvPr/>
              </p:nvSpPr>
              <p:spPr bwMode="auto">
                <a:xfrm>
                  <a:off x="2770" y="1380"/>
                  <a:ext cx="200" cy="0"/>
                </a:xfrm>
                <a:prstGeom prst="line">
                  <a:avLst/>
                </a:prstGeom>
                <a:noFill/>
                <a:ln w="12700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nb-NO">
                    <a:solidFill>
                      <a:srgbClr val="000000"/>
                    </a:solidFill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="" xmlns:p14="http://schemas.microsoft.com/office/powerpoint/2010/main" val="34917089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heSans B5 Plain" pitchFamily="34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heSans B5 Plain" pitchFamily="34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heSans B5 Plain" pitchFamily="34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heSans B5 Plain" pitchFamily="34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heSans B5 Plain" pitchFamily="34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heSans B5 Plain" pitchFamily="34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heSans B5 Plain" pitchFamily="34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heSans B5 Plain" pitchFamily="34" charset="0"/>
          <a:cs typeface="Arial" charset="0"/>
        </a:defRPr>
      </a:lvl9pPr>
    </p:titleStyle>
    <p:bodyStyle>
      <a:lvl1pPr marL="341313" indent="-341313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1363" indent="-284163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1413" indent="-227013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598613" indent="-227013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5813" indent="-227013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585788"/>
            <a:ext cx="8229600" cy="89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b-NO" smtClean="0"/>
              <a:t>Klikk for å redigere tittelstil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8313" y="2924175"/>
            <a:ext cx="8229600" cy="3201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</a:p>
        </p:txBody>
      </p:sp>
      <p:sp>
        <p:nvSpPr>
          <p:cNvPr id="778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346825"/>
            <a:ext cx="2133600" cy="37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heSans B5 Plain" pitchFamily="34" charset="0"/>
              </a:defRPr>
            </a:lvl1pPr>
          </a:lstStyle>
          <a:p>
            <a:pPr>
              <a:defRPr/>
            </a:pPr>
            <a:endParaRPr lang="nb-NO">
              <a:solidFill>
                <a:srgbClr val="000000"/>
              </a:solidFill>
            </a:endParaRPr>
          </a:p>
        </p:txBody>
      </p:sp>
      <p:sp>
        <p:nvSpPr>
          <p:cNvPr id="778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276600" y="6237288"/>
            <a:ext cx="2133600" cy="37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heSans B5 Plain" pitchFamily="34" charset="0"/>
              </a:defRPr>
            </a:lvl1pPr>
          </a:lstStyle>
          <a:p>
            <a:pPr>
              <a:defRPr/>
            </a:pPr>
            <a:fld id="{C4BFF4AF-4945-4BBE-BF90-E4BED330C2AF}" type="slidenum">
              <a:rPr lang="nb-NO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nb-NO">
              <a:solidFill>
                <a:srgbClr val="000000"/>
              </a:solidFill>
            </a:endParaRPr>
          </a:p>
        </p:txBody>
      </p:sp>
      <p:grpSp>
        <p:nvGrpSpPr>
          <p:cNvPr id="5224" name="Group 104"/>
          <p:cNvGrpSpPr>
            <a:grpSpLocks/>
          </p:cNvGrpSpPr>
          <p:nvPr userDrawn="1"/>
        </p:nvGrpSpPr>
        <p:grpSpPr bwMode="auto">
          <a:xfrm>
            <a:off x="136525" y="404813"/>
            <a:ext cx="13247688" cy="120650"/>
            <a:chOff x="158" y="255"/>
            <a:chExt cx="8345" cy="76"/>
          </a:xfrm>
        </p:grpSpPr>
        <p:grpSp>
          <p:nvGrpSpPr>
            <p:cNvPr id="5127" name="Group 7"/>
            <p:cNvGrpSpPr>
              <a:grpSpLocks/>
            </p:cNvGrpSpPr>
            <p:nvPr userDrawn="1"/>
          </p:nvGrpSpPr>
          <p:grpSpPr bwMode="auto">
            <a:xfrm>
              <a:off x="4751" y="255"/>
              <a:ext cx="3752" cy="76"/>
              <a:chOff x="1350" y="1290"/>
              <a:chExt cx="9380" cy="190"/>
            </a:xfrm>
          </p:grpSpPr>
          <p:grpSp>
            <p:nvGrpSpPr>
              <p:cNvPr id="5176" name="Group 8"/>
              <p:cNvGrpSpPr>
                <a:grpSpLocks/>
              </p:cNvGrpSpPr>
              <p:nvPr/>
            </p:nvGrpSpPr>
            <p:grpSpPr bwMode="auto">
              <a:xfrm>
                <a:off x="1350" y="1290"/>
                <a:ext cx="200" cy="190"/>
                <a:chOff x="2770" y="1290"/>
                <a:chExt cx="200" cy="190"/>
              </a:xfrm>
            </p:grpSpPr>
            <p:sp>
              <p:nvSpPr>
                <p:cNvPr id="2" name="Line 9"/>
                <p:cNvSpPr>
                  <a:spLocks noChangeShapeType="1"/>
                </p:cNvSpPr>
                <p:nvPr/>
              </p:nvSpPr>
              <p:spPr bwMode="auto">
                <a:xfrm>
                  <a:off x="2870" y="1290"/>
                  <a:ext cx="0" cy="190"/>
                </a:xfrm>
                <a:prstGeom prst="line">
                  <a:avLst/>
                </a:prstGeom>
                <a:noFill/>
                <a:ln w="12700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nb-NO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" name="Line 10"/>
                <p:cNvSpPr>
                  <a:spLocks noChangeShapeType="1"/>
                </p:cNvSpPr>
                <p:nvPr/>
              </p:nvSpPr>
              <p:spPr bwMode="auto">
                <a:xfrm>
                  <a:off x="2770" y="1380"/>
                  <a:ext cx="200" cy="0"/>
                </a:xfrm>
                <a:prstGeom prst="line">
                  <a:avLst/>
                </a:prstGeom>
                <a:noFill/>
                <a:ln w="12700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nb-NO">
                    <a:solidFill>
                      <a:srgbClr val="000000"/>
                    </a:solidFill>
                  </a:endParaRPr>
                </a:p>
              </p:txBody>
            </p:sp>
          </p:grpSp>
          <p:grpSp>
            <p:nvGrpSpPr>
              <p:cNvPr id="5177" name="Group 11"/>
              <p:cNvGrpSpPr>
                <a:grpSpLocks/>
              </p:cNvGrpSpPr>
              <p:nvPr/>
            </p:nvGrpSpPr>
            <p:grpSpPr bwMode="auto">
              <a:xfrm>
                <a:off x="3650" y="1290"/>
                <a:ext cx="200" cy="190"/>
                <a:chOff x="2770" y="1290"/>
                <a:chExt cx="200" cy="190"/>
              </a:xfrm>
            </p:grpSpPr>
            <p:sp>
              <p:nvSpPr>
                <p:cNvPr id="4" name="Line 12"/>
                <p:cNvSpPr>
                  <a:spLocks noChangeShapeType="1"/>
                </p:cNvSpPr>
                <p:nvPr/>
              </p:nvSpPr>
              <p:spPr bwMode="auto">
                <a:xfrm>
                  <a:off x="2870" y="1290"/>
                  <a:ext cx="0" cy="190"/>
                </a:xfrm>
                <a:prstGeom prst="line">
                  <a:avLst/>
                </a:prstGeom>
                <a:noFill/>
                <a:ln w="12700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nb-NO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" name="Line 13"/>
                <p:cNvSpPr>
                  <a:spLocks noChangeShapeType="1"/>
                </p:cNvSpPr>
                <p:nvPr/>
              </p:nvSpPr>
              <p:spPr bwMode="auto">
                <a:xfrm>
                  <a:off x="2770" y="1380"/>
                  <a:ext cx="200" cy="0"/>
                </a:xfrm>
                <a:prstGeom prst="line">
                  <a:avLst/>
                </a:prstGeom>
                <a:noFill/>
                <a:ln w="12700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nb-NO">
                    <a:solidFill>
                      <a:srgbClr val="000000"/>
                    </a:solidFill>
                  </a:endParaRPr>
                </a:p>
              </p:txBody>
            </p:sp>
          </p:grpSp>
          <p:grpSp>
            <p:nvGrpSpPr>
              <p:cNvPr id="5178" name="Group 14"/>
              <p:cNvGrpSpPr>
                <a:grpSpLocks/>
              </p:cNvGrpSpPr>
              <p:nvPr/>
            </p:nvGrpSpPr>
            <p:grpSpPr bwMode="auto">
              <a:xfrm>
                <a:off x="5940" y="1290"/>
                <a:ext cx="200" cy="190"/>
                <a:chOff x="2770" y="1290"/>
                <a:chExt cx="200" cy="190"/>
              </a:xfrm>
            </p:grpSpPr>
            <p:sp>
              <p:nvSpPr>
                <p:cNvPr id="6" name="Line 15"/>
                <p:cNvSpPr>
                  <a:spLocks noChangeShapeType="1"/>
                </p:cNvSpPr>
                <p:nvPr/>
              </p:nvSpPr>
              <p:spPr bwMode="auto">
                <a:xfrm>
                  <a:off x="2870" y="1290"/>
                  <a:ext cx="0" cy="190"/>
                </a:xfrm>
                <a:prstGeom prst="line">
                  <a:avLst/>
                </a:prstGeom>
                <a:noFill/>
                <a:ln w="12700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nb-NO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7" name="Line 16"/>
                <p:cNvSpPr>
                  <a:spLocks noChangeShapeType="1"/>
                </p:cNvSpPr>
                <p:nvPr/>
              </p:nvSpPr>
              <p:spPr bwMode="auto">
                <a:xfrm>
                  <a:off x="2770" y="1380"/>
                  <a:ext cx="200" cy="0"/>
                </a:xfrm>
                <a:prstGeom prst="line">
                  <a:avLst/>
                </a:prstGeom>
                <a:noFill/>
                <a:ln w="12700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nb-NO">
                    <a:solidFill>
                      <a:srgbClr val="000000"/>
                    </a:solidFill>
                  </a:endParaRPr>
                </a:p>
              </p:txBody>
            </p:sp>
          </p:grpSp>
          <p:grpSp>
            <p:nvGrpSpPr>
              <p:cNvPr id="5179" name="Group 17"/>
              <p:cNvGrpSpPr>
                <a:grpSpLocks/>
              </p:cNvGrpSpPr>
              <p:nvPr/>
            </p:nvGrpSpPr>
            <p:grpSpPr bwMode="auto">
              <a:xfrm>
                <a:off x="8240" y="1290"/>
                <a:ext cx="200" cy="190"/>
                <a:chOff x="2770" y="1290"/>
                <a:chExt cx="200" cy="190"/>
              </a:xfrm>
            </p:grpSpPr>
            <p:sp>
              <p:nvSpPr>
                <p:cNvPr id="8" name="Line 18"/>
                <p:cNvSpPr>
                  <a:spLocks noChangeShapeType="1"/>
                </p:cNvSpPr>
                <p:nvPr/>
              </p:nvSpPr>
              <p:spPr bwMode="auto">
                <a:xfrm>
                  <a:off x="2870" y="1290"/>
                  <a:ext cx="0" cy="190"/>
                </a:xfrm>
                <a:prstGeom prst="line">
                  <a:avLst/>
                </a:prstGeom>
                <a:noFill/>
                <a:ln w="12700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nb-NO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9" name="Line 19"/>
                <p:cNvSpPr>
                  <a:spLocks noChangeShapeType="1"/>
                </p:cNvSpPr>
                <p:nvPr/>
              </p:nvSpPr>
              <p:spPr bwMode="auto">
                <a:xfrm>
                  <a:off x="2770" y="1380"/>
                  <a:ext cx="200" cy="0"/>
                </a:xfrm>
                <a:prstGeom prst="line">
                  <a:avLst/>
                </a:prstGeom>
                <a:noFill/>
                <a:ln w="12700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nb-NO">
                    <a:solidFill>
                      <a:srgbClr val="000000"/>
                    </a:solidFill>
                  </a:endParaRPr>
                </a:p>
              </p:txBody>
            </p:sp>
          </p:grpSp>
          <p:grpSp>
            <p:nvGrpSpPr>
              <p:cNvPr id="5180" name="Group 20"/>
              <p:cNvGrpSpPr>
                <a:grpSpLocks/>
              </p:cNvGrpSpPr>
              <p:nvPr/>
            </p:nvGrpSpPr>
            <p:grpSpPr bwMode="auto">
              <a:xfrm>
                <a:off x="10530" y="1290"/>
                <a:ext cx="200" cy="190"/>
                <a:chOff x="2770" y="1290"/>
                <a:chExt cx="200" cy="190"/>
              </a:xfrm>
            </p:grpSpPr>
            <p:sp>
              <p:nvSpPr>
                <p:cNvPr id="10" name="Line 21"/>
                <p:cNvSpPr>
                  <a:spLocks noChangeShapeType="1"/>
                </p:cNvSpPr>
                <p:nvPr/>
              </p:nvSpPr>
              <p:spPr bwMode="auto">
                <a:xfrm>
                  <a:off x="2870" y="1290"/>
                  <a:ext cx="0" cy="190"/>
                </a:xfrm>
                <a:prstGeom prst="line">
                  <a:avLst/>
                </a:prstGeom>
                <a:noFill/>
                <a:ln w="12700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nb-NO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" name="Line 22"/>
                <p:cNvSpPr>
                  <a:spLocks noChangeShapeType="1"/>
                </p:cNvSpPr>
                <p:nvPr/>
              </p:nvSpPr>
              <p:spPr bwMode="auto">
                <a:xfrm>
                  <a:off x="2770" y="1380"/>
                  <a:ext cx="200" cy="0"/>
                </a:xfrm>
                <a:prstGeom prst="line">
                  <a:avLst/>
                </a:prstGeom>
                <a:noFill/>
                <a:ln w="12700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nb-NO">
                    <a:solidFill>
                      <a:srgbClr val="000000"/>
                    </a:solidFill>
                  </a:endParaRPr>
                </a:p>
              </p:txBody>
            </p:sp>
          </p:grpSp>
        </p:grpSp>
        <p:grpSp>
          <p:nvGrpSpPr>
            <p:cNvPr id="5128" name="Group 23"/>
            <p:cNvGrpSpPr>
              <a:grpSpLocks/>
            </p:cNvGrpSpPr>
            <p:nvPr userDrawn="1"/>
          </p:nvGrpSpPr>
          <p:grpSpPr bwMode="auto">
            <a:xfrm>
              <a:off x="158" y="255"/>
              <a:ext cx="3752" cy="76"/>
              <a:chOff x="1350" y="1290"/>
              <a:chExt cx="9380" cy="190"/>
            </a:xfrm>
          </p:grpSpPr>
          <p:grpSp>
            <p:nvGrpSpPr>
              <p:cNvPr id="5161" name="Group 24"/>
              <p:cNvGrpSpPr>
                <a:grpSpLocks/>
              </p:cNvGrpSpPr>
              <p:nvPr/>
            </p:nvGrpSpPr>
            <p:grpSpPr bwMode="auto">
              <a:xfrm>
                <a:off x="1350" y="1290"/>
                <a:ext cx="200" cy="190"/>
                <a:chOff x="2770" y="1290"/>
                <a:chExt cx="200" cy="190"/>
              </a:xfrm>
            </p:grpSpPr>
            <p:sp>
              <p:nvSpPr>
                <p:cNvPr id="12" name="Line 25"/>
                <p:cNvSpPr>
                  <a:spLocks noChangeShapeType="1"/>
                </p:cNvSpPr>
                <p:nvPr/>
              </p:nvSpPr>
              <p:spPr bwMode="auto">
                <a:xfrm>
                  <a:off x="2870" y="1290"/>
                  <a:ext cx="0" cy="190"/>
                </a:xfrm>
                <a:prstGeom prst="line">
                  <a:avLst/>
                </a:prstGeom>
                <a:noFill/>
                <a:ln w="12700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nb-NO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3" name="Line 26"/>
                <p:cNvSpPr>
                  <a:spLocks noChangeShapeType="1"/>
                </p:cNvSpPr>
                <p:nvPr/>
              </p:nvSpPr>
              <p:spPr bwMode="auto">
                <a:xfrm>
                  <a:off x="2770" y="1380"/>
                  <a:ext cx="200" cy="0"/>
                </a:xfrm>
                <a:prstGeom prst="line">
                  <a:avLst/>
                </a:prstGeom>
                <a:noFill/>
                <a:ln w="12700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nb-NO">
                    <a:solidFill>
                      <a:srgbClr val="000000"/>
                    </a:solidFill>
                  </a:endParaRPr>
                </a:p>
              </p:txBody>
            </p:sp>
          </p:grpSp>
          <p:grpSp>
            <p:nvGrpSpPr>
              <p:cNvPr id="5162" name="Group 27"/>
              <p:cNvGrpSpPr>
                <a:grpSpLocks/>
              </p:cNvGrpSpPr>
              <p:nvPr/>
            </p:nvGrpSpPr>
            <p:grpSpPr bwMode="auto">
              <a:xfrm>
                <a:off x="3650" y="1290"/>
                <a:ext cx="200" cy="190"/>
                <a:chOff x="2770" y="1290"/>
                <a:chExt cx="200" cy="190"/>
              </a:xfrm>
            </p:grpSpPr>
            <p:sp>
              <p:nvSpPr>
                <p:cNvPr id="14" name="Line 28"/>
                <p:cNvSpPr>
                  <a:spLocks noChangeShapeType="1"/>
                </p:cNvSpPr>
                <p:nvPr/>
              </p:nvSpPr>
              <p:spPr bwMode="auto">
                <a:xfrm>
                  <a:off x="2870" y="1290"/>
                  <a:ext cx="0" cy="190"/>
                </a:xfrm>
                <a:prstGeom prst="line">
                  <a:avLst/>
                </a:prstGeom>
                <a:noFill/>
                <a:ln w="12700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nb-NO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5" name="Line 29"/>
                <p:cNvSpPr>
                  <a:spLocks noChangeShapeType="1"/>
                </p:cNvSpPr>
                <p:nvPr/>
              </p:nvSpPr>
              <p:spPr bwMode="auto">
                <a:xfrm>
                  <a:off x="2770" y="1380"/>
                  <a:ext cx="200" cy="0"/>
                </a:xfrm>
                <a:prstGeom prst="line">
                  <a:avLst/>
                </a:prstGeom>
                <a:noFill/>
                <a:ln w="12700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nb-NO">
                    <a:solidFill>
                      <a:srgbClr val="000000"/>
                    </a:solidFill>
                  </a:endParaRPr>
                </a:p>
              </p:txBody>
            </p:sp>
          </p:grpSp>
          <p:grpSp>
            <p:nvGrpSpPr>
              <p:cNvPr id="5163" name="Group 30"/>
              <p:cNvGrpSpPr>
                <a:grpSpLocks/>
              </p:cNvGrpSpPr>
              <p:nvPr/>
            </p:nvGrpSpPr>
            <p:grpSpPr bwMode="auto">
              <a:xfrm>
                <a:off x="5940" y="1290"/>
                <a:ext cx="200" cy="190"/>
                <a:chOff x="2770" y="1290"/>
                <a:chExt cx="200" cy="190"/>
              </a:xfrm>
            </p:grpSpPr>
            <p:sp>
              <p:nvSpPr>
                <p:cNvPr id="16" name="Line 31"/>
                <p:cNvSpPr>
                  <a:spLocks noChangeShapeType="1"/>
                </p:cNvSpPr>
                <p:nvPr/>
              </p:nvSpPr>
              <p:spPr bwMode="auto">
                <a:xfrm>
                  <a:off x="2870" y="1290"/>
                  <a:ext cx="0" cy="190"/>
                </a:xfrm>
                <a:prstGeom prst="line">
                  <a:avLst/>
                </a:prstGeom>
                <a:noFill/>
                <a:ln w="12700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nb-NO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7" name="Line 32"/>
                <p:cNvSpPr>
                  <a:spLocks noChangeShapeType="1"/>
                </p:cNvSpPr>
                <p:nvPr/>
              </p:nvSpPr>
              <p:spPr bwMode="auto">
                <a:xfrm>
                  <a:off x="2770" y="1380"/>
                  <a:ext cx="200" cy="0"/>
                </a:xfrm>
                <a:prstGeom prst="line">
                  <a:avLst/>
                </a:prstGeom>
                <a:noFill/>
                <a:ln w="12700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nb-NO">
                    <a:solidFill>
                      <a:srgbClr val="000000"/>
                    </a:solidFill>
                  </a:endParaRPr>
                </a:p>
              </p:txBody>
            </p:sp>
          </p:grpSp>
          <p:grpSp>
            <p:nvGrpSpPr>
              <p:cNvPr id="5164" name="Group 33"/>
              <p:cNvGrpSpPr>
                <a:grpSpLocks/>
              </p:cNvGrpSpPr>
              <p:nvPr/>
            </p:nvGrpSpPr>
            <p:grpSpPr bwMode="auto">
              <a:xfrm>
                <a:off x="8240" y="1290"/>
                <a:ext cx="200" cy="190"/>
                <a:chOff x="2770" y="1290"/>
                <a:chExt cx="200" cy="190"/>
              </a:xfrm>
            </p:grpSpPr>
            <p:sp>
              <p:nvSpPr>
                <p:cNvPr id="18" name="Line 34"/>
                <p:cNvSpPr>
                  <a:spLocks noChangeShapeType="1"/>
                </p:cNvSpPr>
                <p:nvPr/>
              </p:nvSpPr>
              <p:spPr bwMode="auto">
                <a:xfrm>
                  <a:off x="2870" y="1290"/>
                  <a:ext cx="0" cy="190"/>
                </a:xfrm>
                <a:prstGeom prst="line">
                  <a:avLst/>
                </a:prstGeom>
                <a:noFill/>
                <a:ln w="12700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nb-NO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9" name="Line 35"/>
                <p:cNvSpPr>
                  <a:spLocks noChangeShapeType="1"/>
                </p:cNvSpPr>
                <p:nvPr/>
              </p:nvSpPr>
              <p:spPr bwMode="auto">
                <a:xfrm>
                  <a:off x="2770" y="1380"/>
                  <a:ext cx="200" cy="0"/>
                </a:xfrm>
                <a:prstGeom prst="line">
                  <a:avLst/>
                </a:prstGeom>
                <a:noFill/>
                <a:ln w="12700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nb-NO">
                    <a:solidFill>
                      <a:srgbClr val="000000"/>
                    </a:solidFill>
                  </a:endParaRPr>
                </a:p>
              </p:txBody>
            </p:sp>
          </p:grpSp>
          <p:grpSp>
            <p:nvGrpSpPr>
              <p:cNvPr id="5165" name="Group 36"/>
              <p:cNvGrpSpPr>
                <a:grpSpLocks/>
              </p:cNvGrpSpPr>
              <p:nvPr/>
            </p:nvGrpSpPr>
            <p:grpSpPr bwMode="auto">
              <a:xfrm>
                <a:off x="10530" y="1290"/>
                <a:ext cx="200" cy="190"/>
                <a:chOff x="2770" y="1290"/>
                <a:chExt cx="200" cy="190"/>
              </a:xfrm>
            </p:grpSpPr>
            <p:sp>
              <p:nvSpPr>
                <p:cNvPr id="20" name="Line 37"/>
                <p:cNvSpPr>
                  <a:spLocks noChangeShapeType="1"/>
                </p:cNvSpPr>
                <p:nvPr/>
              </p:nvSpPr>
              <p:spPr bwMode="auto">
                <a:xfrm>
                  <a:off x="2870" y="1290"/>
                  <a:ext cx="0" cy="190"/>
                </a:xfrm>
                <a:prstGeom prst="line">
                  <a:avLst/>
                </a:prstGeom>
                <a:noFill/>
                <a:ln w="12700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nb-NO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1" name="Line 38"/>
                <p:cNvSpPr>
                  <a:spLocks noChangeShapeType="1"/>
                </p:cNvSpPr>
                <p:nvPr/>
              </p:nvSpPr>
              <p:spPr bwMode="auto">
                <a:xfrm>
                  <a:off x="2770" y="1380"/>
                  <a:ext cx="200" cy="0"/>
                </a:xfrm>
                <a:prstGeom prst="line">
                  <a:avLst/>
                </a:prstGeom>
                <a:noFill/>
                <a:ln w="12700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nb-NO">
                    <a:solidFill>
                      <a:srgbClr val="000000"/>
                    </a:solidFill>
                  </a:endParaRPr>
                </a:p>
              </p:txBody>
            </p:sp>
          </p:grpSp>
        </p:grpSp>
      </p:grpSp>
      <p:sp>
        <p:nvSpPr>
          <p:cNvPr id="5191" name="Plassholder for bunntekst 4"/>
          <p:cNvSpPr txBox="1">
            <a:spLocks noGrp="1"/>
          </p:cNvSpPr>
          <p:nvPr userDrawn="1"/>
        </p:nvSpPr>
        <p:spPr bwMode="auto">
          <a:xfrm rot="5400000">
            <a:off x="7343775" y="2025650"/>
            <a:ext cx="2895600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9128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9128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9128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9128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nb-NO" sz="2000" smtClean="0">
                <a:solidFill>
                  <a:srgbClr val="000000"/>
                </a:solidFill>
                <a:latin typeface="Coventry Hvy ITC TT" pitchFamily="2" charset="0"/>
              </a:rPr>
              <a:t>Klimatoppmøte i skolen</a:t>
            </a:r>
          </a:p>
        </p:txBody>
      </p:sp>
      <p:grpSp>
        <p:nvGrpSpPr>
          <p:cNvPr id="5225" name="Group 105"/>
          <p:cNvGrpSpPr>
            <a:grpSpLocks/>
          </p:cNvGrpSpPr>
          <p:nvPr userDrawn="1"/>
        </p:nvGrpSpPr>
        <p:grpSpPr bwMode="auto">
          <a:xfrm>
            <a:off x="133350" y="6316663"/>
            <a:ext cx="13247688" cy="120650"/>
            <a:chOff x="158" y="255"/>
            <a:chExt cx="8345" cy="76"/>
          </a:xfrm>
        </p:grpSpPr>
        <p:grpSp>
          <p:nvGrpSpPr>
            <p:cNvPr id="5226" name="Group 7"/>
            <p:cNvGrpSpPr>
              <a:grpSpLocks/>
            </p:cNvGrpSpPr>
            <p:nvPr userDrawn="1"/>
          </p:nvGrpSpPr>
          <p:grpSpPr bwMode="auto">
            <a:xfrm>
              <a:off x="4751" y="255"/>
              <a:ext cx="3752" cy="76"/>
              <a:chOff x="1350" y="1290"/>
              <a:chExt cx="9380" cy="190"/>
            </a:xfrm>
          </p:grpSpPr>
          <p:grpSp>
            <p:nvGrpSpPr>
              <p:cNvPr id="5227" name="Group 8"/>
              <p:cNvGrpSpPr>
                <a:grpSpLocks/>
              </p:cNvGrpSpPr>
              <p:nvPr/>
            </p:nvGrpSpPr>
            <p:grpSpPr bwMode="auto">
              <a:xfrm>
                <a:off x="1350" y="1290"/>
                <a:ext cx="200" cy="190"/>
                <a:chOff x="2770" y="1290"/>
                <a:chExt cx="200" cy="190"/>
              </a:xfrm>
            </p:grpSpPr>
            <p:sp>
              <p:nvSpPr>
                <p:cNvPr id="77833" name="Line 9"/>
                <p:cNvSpPr>
                  <a:spLocks noChangeShapeType="1"/>
                </p:cNvSpPr>
                <p:nvPr/>
              </p:nvSpPr>
              <p:spPr bwMode="auto">
                <a:xfrm>
                  <a:off x="2870" y="1290"/>
                  <a:ext cx="0" cy="190"/>
                </a:xfrm>
                <a:prstGeom prst="line">
                  <a:avLst/>
                </a:prstGeom>
                <a:noFill/>
                <a:ln w="12700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nb-NO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77834" name="Line 10"/>
                <p:cNvSpPr>
                  <a:spLocks noChangeShapeType="1"/>
                </p:cNvSpPr>
                <p:nvPr/>
              </p:nvSpPr>
              <p:spPr bwMode="auto">
                <a:xfrm>
                  <a:off x="2770" y="1380"/>
                  <a:ext cx="200" cy="0"/>
                </a:xfrm>
                <a:prstGeom prst="line">
                  <a:avLst/>
                </a:prstGeom>
                <a:noFill/>
                <a:ln w="12700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nb-NO">
                    <a:solidFill>
                      <a:srgbClr val="000000"/>
                    </a:solidFill>
                  </a:endParaRPr>
                </a:p>
              </p:txBody>
            </p:sp>
          </p:grpSp>
          <p:grpSp>
            <p:nvGrpSpPr>
              <p:cNvPr id="5230" name="Group 11"/>
              <p:cNvGrpSpPr>
                <a:grpSpLocks/>
              </p:cNvGrpSpPr>
              <p:nvPr/>
            </p:nvGrpSpPr>
            <p:grpSpPr bwMode="auto">
              <a:xfrm>
                <a:off x="3650" y="1290"/>
                <a:ext cx="200" cy="190"/>
                <a:chOff x="2770" y="1290"/>
                <a:chExt cx="200" cy="190"/>
              </a:xfrm>
            </p:grpSpPr>
            <p:sp>
              <p:nvSpPr>
                <p:cNvPr id="77836" name="Line 12"/>
                <p:cNvSpPr>
                  <a:spLocks noChangeShapeType="1"/>
                </p:cNvSpPr>
                <p:nvPr/>
              </p:nvSpPr>
              <p:spPr bwMode="auto">
                <a:xfrm>
                  <a:off x="2870" y="1290"/>
                  <a:ext cx="0" cy="190"/>
                </a:xfrm>
                <a:prstGeom prst="line">
                  <a:avLst/>
                </a:prstGeom>
                <a:noFill/>
                <a:ln w="12700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nb-NO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77837" name="Line 13"/>
                <p:cNvSpPr>
                  <a:spLocks noChangeShapeType="1"/>
                </p:cNvSpPr>
                <p:nvPr/>
              </p:nvSpPr>
              <p:spPr bwMode="auto">
                <a:xfrm>
                  <a:off x="2770" y="1380"/>
                  <a:ext cx="200" cy="0"/>
                </a:xfrm>
                <a:prstGeom prst="line">
                  <a:avLst/>
                </a:prstGeom>
                <a:noFill/>
                <a:ln w="12700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nb-NO">
                    <a:solidFill>
                      <a:srgbClr val="000000"/>
                    </a:solidFill>
                  </a:endParaRPr>
                </a:p>
              </p:txBody>
            </p:sp>
          </p:grpSp>
          <p:grpSp>
            <p:nvGrpSpPr>
              <p:cNvPr id="5233" name="Group 14"/>
              <p:cNvGrpSpPr>
                <a:grpSpLocks/>
              </p:cNvGrpSpPr>
              <p:nvPr/>
            </p:nvGrpSpPr>
            <p:grpSpPr bwMode="auto">
              <a:xfrm>
                <a:off x="5940" y="1290"/>
                <a:ext cx="200" cy="190"/>
                <a:chOff x="2770" y="1290"/>
                <a:chExt cx="200" cy="190"/>
              </a:xfrm>
            </p:grpSpPr>
            <p:sp>
              <p:nvSpPr>
                <p:cNvPr id="77839" name="Line 15"/>
                <p:cNvSpPr>
                  <a:spLocks noChangeShapeType="1"/>
                </p:cNvSpPr>
                <p:nvPr/>
              </p:nvSpPr>
              <p:spPr bwMode="auto">
                <a:xfrm>
                  <a:off x="2870" y="1290"/>
                  <a:ext cx="0" cy="190"/>
                </a:xfrm>
                <a:prstGeom prst="line">
                  <a:avLst/>
                </a:prstGeom>
                <a:noFill/>
                <a:ln w="12700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nb-NO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77840" name="Line 16"/>
                <p:cNvSpPr>
                  <a:spLocks noChangeShapeType="1"/>
                </p:cNvSpPr>
                <p:nvPr/>
              </p:nvSpPr>
              <p:spPr bwMode="auto">
                <a:xfrm>
                  <a:off x="2770" y="1380"/>
                  <a:ext cx="200" cy="0"/>
                </a:xfrm>
                <a:prstGeom prst="line">
                  <a:avLst/>
                </a:prstGeom>
                <a:noFill/>
                <a:ln w="12700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nb-NO">
                    <a:solidFill>
                      <a:srgbClr val="000000"/>
                    </a:solidFill>
                  </a:endParaRPr>
                </a:p>
              </p:txBody>
            </p:sp>
          </p:grpSp>
          <p:grpSp>
            <p:nvGrpSpPr>
              <p:cNvPr id="5236" name="Group 17"/>
              <p:cNvGrpSpPr>
                <a:grpSpLocks/>
              </p:cNvGrpSpPr>
              <p:nvPr/>
            </p:nvGrpSpPr>
            <p:grpSpPr bwMode="auto">
              <a:xfrm>
                <a:off x="8240" y="1290"/>
                <a:ext cx="200" cy="190"/>
                <a:chOff x="2770" y="1290"/>
                <a:chExt cx="200" cy="190"/>
              </a:xfrm>
            </p:grpSpPr>
            <p:sp>
              <p:nvSpPr>
                <p:cNvPr id="77842" name="Line 18"/>
                <p:cNvSpPr>
                  <a:spLocks noChangeShapeType="1"/>
                </p:cNvSpPr>
                <p:nvPr/>
              </p:nvSpPr>
              <p:spPr bwMode="auto">
                <a:xfrm>
                  <a:off x="2870" y="1290"/>
                  <a:ext cx="0" cy="190"/>
                </a:xfrm>
                <a:prstGeom prst="line">
                  <a:avLst/>
                </a:prstGeom>
                <a:noFill/>
                <a:ln w="12700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nb-NO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77843" name="Line 19"/>
                <p:cNvSpPr>
                  <a:spLocks noChangeShapeType="1"/>
                </p:cNvSpPr>
                <p:nvPr/>
              </p:nvSpPr>
              <p:spPr bwMode="auto">
                <a:xfrm>
                  <a:off x="2770" y="1380"/>
                  <a:ext cx="200" cy="0"/>
                </a:xfrm>
                <a:prstGeom prst="line">
                  <a:avLst/>
                </a:prstGeom>
                <a:noFill/>
                <a:ln w="12700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nb-NO">
                    <a:solidFill>
                      <a:srgbClr val="000000"/>
                    </a:solidFill>
                  </a:endParaRPr>
                </a:p>
              </p:txBody>
            </p:sp>
          </p:grpSp>
          <p:grpSp>
            <p:nvGrpSpPr>
              <p:cNvPr id="5239" name="Group 20"/>
              <p:cNvGrpSpPr>
                <a:grpSpLocks/>
              </p:cNvGrpSpPr>
              <p:nvPr/>
            </p:nvGrpSpPr>
            <p:grpSpPr bwMode="auto">
              <a:xfrm>
                <a:off x="10530" y="1290"/>
                <a:ext cx="200" cy="190"/>
                <a:chOff x="2770" y="1290"/>
                <a:chExt cx="200" cy="190"/>
              </a:xfrm>
            </p:grpSpPr>
            <p:sp>
              <p:nvSpPr>
                <p:cNvPr id="77845" name="Line 21"/>
                <p:cNvSpPr>
                  <a:spLocks noChangeShapeType="1"/>
                </p:cNvSpPr>
                <p:nvPr/>
              </p:nvSpPr>
              <p:spPr bwMode="auto">
                <a:xfrm>
                  <a:off x="2870" y="1290"/>
                  <a:ext cx="0" cy="190"/>
                </a:xfrm>
                <a:prstGeom prst="line">
                  <a:avLst/>
                </a:prstGeom>
                <a:noFill/>
                <a:ln w="12700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nb-NO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77846" name="Line 22"/>
                <p:cNvSpPr>
                  <a:spLocks noChangeShapeType="1"/>
                </p:cNvSpPr>
                <p:nvPr/>
              </p:nvSpPr>
              <p:spPr bwMode="auto">
                <a:xfrm>
                  <a:off x="2770" y="1380"/>
                  <a:ext cx="200" cy="0"/>
                </a:xfrm>
                <a:prstGeom prst="line">
                  <a:avLst/>
                </a:prstGeom>
                <a:noFill/>
                <a:ln w="12700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nb-NO">
                    <a:solidFill>
                      <a:srgbClr val="000000"/>
                    </a:solidFill>
                  </a:endParaRPr>
                </a:p>
              </p:txBody>
            </p:sp>
          </p:grpSp>
        </p:grpSp>
        <p:grpSp>
          <p:nvGrpSpPr>
            <p:cNvPr id="5242" name="Group 23"/>
            <p:cNvGrpSpPr>
              <a:grpSpLocks/>
            </p:cNvGrpSpPr>
            <p:nvPr userDrawn="1"/>
          </p:nvGrpSpPr>
          <p:grpSpPr bwMode="auto">
            <a:xfrm>
              <a:off x="158" y="255"/>
              <a:ext cx="3752" cy="76"/>
              <a:chOff x="1350" y="1290"/>
              <a:chExt cx="9380" cy="190"/>
            </a:xfrm>
          </p:grpSpPr>
          <p:grpSp>
            <p:nvGrpSpPr>
              <p:cNvPr id="5243" name="Group 24"/>
              <p:cNvGrpSpPr>
                <a:grpSpLocks/>
              </p:cNvGrpSpPr>
              <p:nvPr/>
            </p:nvGrpSpPr>
            <p:grpSpPr bwMode="auto">
              <a:xfrm>
                <a:off x="1350" y="1290"/>
                <a:ext cx="200" cy="190"/>
                <a:chOff x="2770" y="1290"/>
                <a:chExt cx="200" cy="190"/>
              </a:xfrm>
            </p:grpSpPr>
            <p:sp>
              <p:nvSpPr>
                <p:cNvPr id="77849" name="Line 25"/>
                <p:cNvSpPr>
                  <a:spLocks noChangeShapeType="1"/>
                </p:cNvSpPr>
                <p:nvPr/>
              </p:nvSpPr>
              <p:spPr bwMode="auto">
                <a:xfrm>
                  <a:off x="2870" y="1290"/>
                  <a:ext cx="0" cy="190"/>
                </a:xfrm>
                <a:prstGeom prst="line">
                  <a:avLst/>
                </a:prstGeom>
                <a:noFill/>
                <a:ln w="12700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nb-NO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77850" name="Line 26"/>
                <p:cNvSpPr>
                  <a:spLocks noChangeShapeType="1"/>
                </p:cNvSpPr>
                <p:nvPr/>
              </p:nvSpPr>
              <p:spPr bwMode="auto">
                <a:xfrm>
                  <a:off x="2770" y="1380"/>
                  <a:ext cx="200" cy="0"/>
                </a:xfrm>
                <a:prstGeom prst="line">
                  <a:avLst/>
                </a:prstGeom>
                <a:noFill/>
                <a:ln w="12700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nb-NO">
                    <a:solidFill>
                      <a:srgbClr val="000000"/>
                    </a:solidFill>
                  </a:endParaRPr>
                </a:p>
              </p:txBody>
            </p:sp>
          </p:grpSp>
          <p:grpSp>
            <p:nvGrpSpPr>
              <p:cNvPr id="5246" name="Group 27"/>
              <p:cNvGrpSpPr>
                <a:grpSpLocks/>
              </p:cNvGrpSpPr>
              <p:nvPr/>
            </p:nvGrpSpPr>
            <p:grpSpPr bwMode="auto">
              <a:xfrm>
                <a:off x="3650" y="1290"/>
                <a:ext cx="200" cy="190"/>
                <a:chOff x="2770" y="1290"/>
                <a:chExt cx="200" cy="190"/>
              </a:xfrm>
            </p:grpSpPr>
            <p:sp>
              <p:nvSpPr>
                <p:cNvPr id="77852" name="Line 28"/>
                <p:cNvSpPr>
                  <a:spLocks noChangeShapeType="1"/>
                </p:cNvSpPr>
                <p:nvPr/>
              </p:nvSpPr>
              <p:spPr bwMode="auto">
                <a:xfrm>
                  <a:off x="2870" y="1290"/>
                  <a:ext cx="0" cy="190"/>
                </a:xfrm>
                <a:prstGeom prst="line">
                  <a:avLst/>
                </a:prstGeom>
                <a:noFill/>
                <a:ln w="12700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nb-NO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77853" name="Line 29"/>
                <p:cNvSpPr>
                  <a:spLocks noChangeShapeType="1"/>
                </p:cNvSpPr>
                <p:nvPr/>
              </p:nvSpPr>
              <p:spPr bwMode="auto">
                <a:xfrm>
                  <a:off x="2770" y="1380"/>
                  <a:ext cx="200" cy="0"/>
                </a:xfrm>
                <a:prstGeom prst="line">
                  <a:avLst/>
                </a:prstGeom>
                <a:noFill/>
                <a:ln w="12700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nb-NO">
                    <a:solidFill>
                      <a:srgbClr val="000000"/>
                    </a:solidFill>
                  </a:endParaRPr>
                </a:p>
              </p:txBody>
            </p:sp>
          </p:grpSp>
          <p:grpSp>
            <p:nvGrpSpPr>
              <p:cNvPr id="5249" name="Group 30"/>
              <p:cNvGrpSpPr>
                <a:grpSpLocks/>
              </p:cNvGrpSpPr>
              <p:nvPr/>
            </p:nvGrpSpPr>
            <p:grpSpPr bwMode="auto">
              <a:xfrm>
                <a:off x="5940" y="1290"/>
                <a:ext cx="200" cy="190"/>
                <a:chOff x="2770" y="1290"/>
                <a:chExt cx="200" cy="190"/>
              </a:xfrm>
            </p:grpSpPr>
            <p:sp>
              <p:nvSpPr>
                <p:cNvPr id="77855" name="Line 31"/>
                <p:cNvSpPr>
                  <a:spLocks noChangeShapeType="1"/>
                </p:cNvSpPr>
                <p:nvPr/>
              </p:nvSpPr>
              <p:spPr bwMode="auto">
                <a:xfrm>
                  <a:off x="2870" y="1290"/>
                  <a:ext cx="0" cy="190"/>
                </a:xfrm>
                <a:prstGeom prst="line">
                  <a:avLst/>
                </a:prstGeom>
                <a:noFill/>
                <a:ln w="12700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nb-NO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77856" name="Line 32"/>
                <p:cNvSpPr>
                  <a:spLocks noChangeShapeType="1"/>
                </p:cNvSpPr>
                <p:nvPr/>
              </p:nvSpPr>
              <p:spPr bwMode="auto">
                <a:xfrm>
                  <a:off x="2770" y="1380"/>
                  <a:ext cx="200" cy="0"/>
                </a:xfrm>
                <a:prstGeom prst="line">
                  <a:avLst/>
                </a:prstGeom>
                <a:noFill/>
                <a:ln w="12700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nb-NO">
                    <a:solidFill>
                      <a:srgbClr val="000000"/>
                    </a:solidFill>
                  </a:endParaRPr>
                </a:p>
              </p:txBody>
            </p:sp>
          </p:grpSp>
          <p:grpSp>
            <p:nvGrpSpPr>
              <p:cNvPr id="5252" name="Group 33"/>
              <p:cNvGrpSpPr>
                <a:grpSpLocks/>
              </p:cNvGrpSpPr>
              <p:nvPr/>
            </p:nvGrpSpPr>
            <p:grpSpPr bwMode="auto">
              <a:xfrm>
                <a:off x="8240" y="1290"/>
                <a:ext cx="200" cy="190"/>
                <a:chOff x="2770" y="1290"/>
                <a:chExt cx="200" cy="190"/>
              </a:xfrm>
            </p:grpSpPr>
            <p:sp>
              <p:nvSpPr>
                <p:cNvPr id="77858" name="Line 34"/>
                <p:cNvSpPr>
                  <a:spLocks noChangeShapeType="1"/>
                </p:cNvSpPr>
                <p:nvPr/>
              </p:nvSpPr>
              <p:spPr bwMode="auto">
                <a:xfrm>
                  <a:off x="2870" y="1290"/>
                  <a:ext cx="0" cy="190"/>
                </a:xfrm>
                <a:prstGeom prst="line">
                  <a:avLst/>
                </a:prstGeom>
                <a:noFill/>
                <a:ln w="12700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nb-NO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77859" name="Line 35"/>
                <p:cNvSpPr>
                  <a:spLocks noChangeShapeType="1"/>
                </p:cNvSpPr>
                <p:nvPr/>
              </p:nvSpPr>
              <p:spPr bwMode="auto">
                <a:xfrm>
                  <a:off x="2770" y="1380"/>
                  <a:ext cx="200" cy="0"/>
                </a:xfrm>
                <a:prstGeom prst="line">
                  <a:avLst/>
                </a:prstGeom>
                <a:noFill/>
                <a:ln w="12700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nb-NO">
                    <a:solidFill>
                      <a:srgbClr val="000000"/>
                    </a:solidFill>
                  </a:endParaRPr>
                </a:p>
              </p:txBody>
            </p:sp>
          </p:grpSp>
          <p:grpSp>
            <p:nvGrpSpPr>
              <p:cNvPr id="5255" name="Group 36"/>
              <p:cNvGrpSpPr>
                <a:grpSpLocks/>
              </p:cNvGrpSpPr>
              <p:nvPr/>
            </p:nvGrpSpPr>
            <p:grpSpPr bwMode="auto">
              <a:xfrm>
                <a:off x="10530" y="1290"/>
                <a:ext cx="200" cy="190"/>
                <a:chOff x="2770" y="1290"/>
                <a:chExt cx="200" cy="190"/>
              </a:xfrm>
            </p:grpSpPr>
            <p:sp>
              <p:nvSpPr>
                <p:cNvPr id="77861" name="Line 37"/>
                <p:cNvSpPr>
                  <a:spLocks noChangeShapeType="1"/>
                </p:cNvSpPr>
                <p:nvPr/>
              </p:nvSpPr>
              <p:spPr bwMode="auto">
                <a:xfrm>
                  <a:off x="2870" y="1290"/>
                  <a:ext cx="0" cy="190"/>
                </a:xfrm>
                <a:prstGeom prst="line">
                  <a:avLst/>
                </a:prstGeom>
                <a:noFill/>
                <a:ln w="12700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nb-NO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77862" name="Line 38"/>
                <p:cNvSpPr>
                  <a:spLocks noChangeShapeType="1"/>
                </p:cNvSpPr>
                <p:nvPr/>
              </p:nvSpPr>
              <p:spPr bwMode="auto">
                <a:xfrm>
                  <a:off x="2770" y="1380"/>
                  <a:ext cx="200" cy="0"/>
                </a:xfrm>
                <a:prstGeom prst="line">
                  <a:avLst/>
                </a:prstGeom>
                <a:noFill/>
                <a:ln w="12700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nb-NO">
                    <a:solidFill>
                      <a:srgbClr val="000000"/>
                    </a:solidFill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="" xmlns:p14="http://schemas.microsoft.com/office/powerpoint/2010/main" val="15047199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  <p:sldLayoutId id="2147483688" r:id="rId13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heSans B5 Plain" pitchFamily="34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heSans B5 Plain" pitchFamily="34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heSans B5 Plain" pitchFamily="34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heSans B5 Plain" pitchFamily="34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heSans B5 Plain" pitchFamily="34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heSans B5 Plain" pitchFamily="34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heSans B5 Plain" pitchFamily="34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heSans B5 Plain" pitchFamily="34" charset="0"/>
          <a:cs typeface="Arial" charset="0"/>
        </a:defRPr>
      </a:lvl9pPr>
    </p:titleStyle>
    <p:bodyStyle>
      <a:lvl1pPr marL="341313" indent="-341313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1363" indent="-284163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1413" indent="-227013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598613" indent="-227013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5813" indent="-227013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NULL" TargetMode="External"/><Relationship Id="rId1" Type="http://schemas.openxmlformats.org/officeDocument/2006/relationships/tags" Target="../tags/tag4.xml"/><Relationship Id="rId6" Type="http://schemas.openxmlformats.org/officeDocument/2006/relationships/image" Target="../media/image18.png"/><Relationship Id="rId5" Type="http://schemas.microsoft.com/office/2007/relationships/media" Target="../media/media1.wmv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5" Type="http://schemas.openxmlformats.org/officeDocument/2006/relationships/image" Target="../media/image19.png"/><Relationship Id="rId4" Type="http://schemas.microsoft.com/office/2007/relationships/media" Target="../media/media2.wmv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5" Type="http://schemas.openxmlformats.org/officeDocument/2006/relationships/image" Target="../media/image20.png"/><Relationship Id="rId4" Type="http://schemas.microsoft.com/office/2007/relationships/media" Target="../media/media3.wmv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24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Relationship Id="rId9" Type="http://schemas.openxmlformats.org/officeDocument/2006/relationships/image" Target="../media/image2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.xml"/><Relationship Id="rId4" Type="http://schemas.openxmlformats.org/officeDocument/2006/relationships/image" Target="../media/image2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7" Type="http://schemas.openxmlformats.org/officeDocument/2006/relationships/image" Target="../media/image53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jpe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eg"/><Relationship Id="rId3" Type="http://schemas.openxmlformats.org/officeDocument/2006/relationships/image" Target="../media/image66.jpeg"/><Relationship Id="rId7" Type="http://schemas.openxmlformats.org/officeDocument/2006/relationships/image" Target="../media/image70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jpeg"/><Relationship Id="rId5" Type="http://schemas.openxmlformats.org/officeDocument/2006/relationships/image" Target="../media/image68.tiff"/><Relationship Id="rId4" Type="http://schemas.openxmlformats.org/officeDocument/2006/relationships/image" Target="../media/image6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3098" y="2742860"/>
            <a:ext cx="4419600" cy="441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D4E99F"/>
                </a:solidFill>
              </a14:hiddenFill>
            </a:ext>
            <a:ext uri="{91240B29-F687-4F45-9708-019B960494DF}">
              <a14:hiddenLine xmlns="" xmlns:a14="http://schemas.microsoft.com/office/drawing/2010/main" w="57150" algn="ctr">
                <a:solidFill>
                  <a:srgbClr val="76AA22"/>
                </a:solidFill>
                <a:prstDash val="dash"/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52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684213" y="1844675"/>
            <a:ext cx="7772400" cy="1470025"/>
          </a:xfrm>
        </p:spPr>
        <p:txBody>
          <a:bodyPr/>
          <a:lstStyle/>
          <a:p>
            <a:pPr hangingPunct="1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dirty="0" err="1" smtClean="0">
                <a:solidFill>
                  <a:srgbClr val="000000"/>
                </a:solidFill>
                <a:latin typeface="TheSans B5 Plain" charset="0"/>
              </a:rPr>
              <a:t>Välkommen</a:t>
            </a:r>
            <a:r>
              <a:rPr lang="en-GB" dirty="0" smtClean="0">
                <a:solidFill>
                  <a:srgbClr val="000000"/>
                </a:solidFill>
                <a:latin typeface="TheSans B5 Plain" charset="0"/>
              </a:rPr>
              <a:t> </a:t>
            </a:r>
            <a:r>
              <a:rPr lang="en-GB" dirty="0" err="1" smtClean="0">
                <a:solidFill>
                  <a:srgbClr val="000000"/>
                </a:solidFill>
                <a:latin typeface="TheSans B5 Plain" charset="0"/>
              </a:rPr>
              <a:t>til</a:t>
            </a:r>
            <a:r>
              <a:rPr lang="en-GB" dirty="0" smtClean="0">
                <a:solidFill>
                  <a:srgbClr val="000000"/>
                </a:solidFill>
                <a:latin typeface="TheSans B5 Plain" charset="0"/>
              </a:rPr>
              <a:t> </a:t>
            </a:r>
            <a:br>
              <a:rPr lang="en-GB" dirty="0" smtClean="0">
                <a:solidFill>
                  <a:srgbClr val="000000"/>
                </a:solidFill>
                <a:latin typeface="TheSans B5 Plain" charset="0"/>
              </a:rPr>
            </a:br>
            <a:r>
              <a:rPr lang="en-GB" b="1" dirty="0" smtClean="0">
                <a:solidFill>
                  <a:srgbClr val="000000"/>
                </a:solidFill>
                <a:latin typeface="Showcard Gothic" pitchFamily="80" charset="0"/>
              </a:rPr>
              <a:t>KLIMATTOPPMÖTE </a:t>
            </a:r>
            <a:br>
              <a:rPr lang="en-GB" b="1" dirty="0" smtClean="0">
                <a:solidFill>
                  <a:srgbClr val="000000"/>
                </a:solidFill>
                <a:latin typeface="Showcard Gothic" pitchFamily="80" charset="0"/>
              </a:rPr>
            </a:br>
            <a:r>
              <a:rPr lang="en-GB" b="1" dirty="0" smtClean="0">
                <a:solidFill>
                  <a:srgbClr val="000000"/>
                </a:solidFill>
                <a:latin typeface="Showcard Gothic" pitchFamily="80" charset="0"/>
              </a:rPr>
              <a:t>Durban, </a:t>
            </a:r>
            <a:r>
              <a:rPr lang="en-GB" b="1" dirty="0" err="1" smtClean="0">
                <a:solidFill>
                  <a:srgbClr val="000000"/>
                </a:solidFill>
                <a:latin typeface="Showcard Gothic" pitchFamily="80" charset="0"/>
              </a:rPr>
              <a:t>Sydafrika</a:t>
            </a:r>
            <a:r>
              <a:rPr lang="en-GB" b="1" dirty="0" smtClean="0">
                <a:solidFill>
                  <a:srgbClr val="000000"/>
                </a:solidFill>
                <a:latin typeface="Showcard Gothic" pitchFamily="80" charset="0"/>
              </a:rPr>
              <a:t> 2011</a:t>
            </a:r>
            <a:endParaRPr lang="en-GB" b="1" dirty="0">
              <a:solidFill>
                <a:srgbClr val="000000"/>
              </a:solidFill>
              <a:latin typeface="Showcard Gothic" pitchFamily="80" charset="0"/>
            </a:endParaRPr>
          </a:p>
        </p:txBody>
      </p:sp>
      <p:sp>
        <p:nvSpPr>
          <p:cNvPr id="2053" name="Text Box 4"/>
          <p:cNvSpPr txBox="1">
            <a:spLocks noChangeArrowheads="1"/>
          </p:cNvSpPr>
          <p:nvPr/>
        </p:nvSpPr>
        <p:spPr bwMode="auto">
          <a:xfrm rot="-726208">
            <a:off x="2015607" y="4142619"/>
            <a:ext cx="3447633" cy="707886"/>
          </a:xfrm>
          <a:prstGeom prst="rect">
            <a:avLst/>
          </a:prstGeom>
          <a:noFill/>
          <a:ln w="19050">
            <a:solidFill>
              <a:schemeClr val="bg2"/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defTabSz="9128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9128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9128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9128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9128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hangingPunct="1">
              <a:spcBef>
                <a:spcPts val="9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2000" dirty="0" err="1" smtClean="0">
                <a:solidFill>
                  <a:srgbClr val="000000"/>
                </a:solidFill>
                <a:latin typeface="TheSans B5 Plain" charset="0"/>
              </a:rPr>
              <a:t>Klarar</a:t>
            </a:r>
            <a:r>
              <a:rPr lang="en-GB" sz="2000" dirty="0" smtClean="0">
                <a:solidFill>
                  <a:srgbClr val="000000"/>
                </a:solidFill>
                <a:latin typeface="TheSans B5 Plain" charset="0"/>
              </a:rPr>
              <a:t> NI </a:t>
            </a:r>
            <a:r>
              <a:rPr lang="en-GB" sz="2000" dirty="0" err="1" smtClean="0">
                <a:solidFill>
                  <a:srgbClr val="000000"/>
                </a:solidFill>
                <a:latin typeface="TheSans B5 Plain" charset="0"/>
              </a:rPr>
              <a:t>att</a:t>
            </a:r>
            <a:r>
              <a:rPr lang="en-GB" sz="2000" dirty="0" smtClean="0">
                <a:solidFill>
                  <a:srgbClr val="000000"/>
                </a:solidFill>
                <a:latin typeface="TheSans B5 Plain" charset="0"/>
              </a:rPr>
              <a:t> </a:t>
            </a:r>
            <a:r>
              <a:rPr lang="en-GB" sz="2000" dirty="0" err="1" smtClean="0">
                <a:solidFill>
                  <a:srgbClr val="000000"/>
                </a:solidFill>
                <a:latin typeface="TheSans B5 Plain" charset="0"/>
              </a:rPr>
              <a:t>lösa</a:t>
            </a:r>
            <a:r>
              <a:rPr lang="en-GB" sz="2000" dirty="0" smtClean="0">
                <a:solidFill>
                  <a:srgbClr val="000000"/>
                </a:solidFill>
                <a:latin typeface="TheSans B5 Plain" charset="0"/>
              </a:rPr>
              <a:t> </a:t>
            </a:r>
            <a:r>
              <a:rPr lang="en-GB" sz="2000" dirty="0" err="1" smtClean="0">
                <a:solidFill>
                  <a:srgbClr val="000000"/>
                </a:solidFill>
                <a:latin typeface="TheSans B5 Plain" charset="0"/>
              </a:rPr>
              <a:t>världens</a:t>
            </a:r>
            <a:r>
              <a:rPr lang="en-GB" sz="2000" dirty="0" smtClean="0">
                <a:solidFill>
                  <a:srgbClr val="000000"/>
                </a:solidFill>
                <a:latin typeface="TheSans B5 Plain" charset="0"/>
              </a:rPr>
              <a:t> </a:t>
            </a:r>
            <a:r>
              <a:rPr lang="en-GB" sz="2000" b="1" dirty="0" err="1" smtClean="0">
                <a:solidFill>
                  <a:srgbClr val="000000"/>
                </a:solidFill>
                <a:latin typeface="TheSans B5 Plain" charset="0"/>
              </a:rPr>
              <a:t>klimatutmaningar</a:t>
            </a:r>
            <a:r>
              <a:rPr lang="en-GB" sz="2000" b="1" dirty="0" smtClean="0">
                <a:solidFill>
                  <a:srgbClr val="000000"/>
                </a:solidFill>
                <a:latin typeface="TheSans B5 Plain" charset="0"/>
              </a:rPr>
              <a:t>?</a:t>
            </a:r>
            <a:endParaRPr lang="en-GB" sz="2000" b="1" dirty="0">
              <a:solidFill>
                <a:srgbClr val="000000"/>
              </a:solidFill>
              <a:latin typeface="TheSans B5 Plain" charset="0"/>
            </a:endParaRPr>
          </a:p>
        </p:txBody>
      </p:sp>
    </p:spTree>
  </p:cSld>
  <p:clrMapOvr>
    <a:masterClrMapping/>
  </p:clrMapOvr>
  <p:transition advTm="4000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730250"/>
            <a:ext cx="8229600" cy="898525"/>
          </a:xfrm>
        </p:spPr>
        <p:txBody>
          <a:bodyPr/>
          <a:lstStyle/>
          <a:p>
            <a:pPr hangingPunct="1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dirty="0" smtClean="0">
                <a:solidFill>
                  <a:srgbClr val="000000"/>
                </a:solidFill>
                <a:latin typeface="TheSans B5 Plain" charset="0"/>
              </a:rPr>
              <a:t>UTVECKLINGSLÄNDER</a:t>
            </a:r>
            <a:endParaRPr lang="en-GB" dirty="0">
              <a:solidFill>
                <a:srgbClr val="000000"/>
              </a:solidFill>
              <a:latin typeface="TheSans B5 Plain" charset="0"/>
            </a:endParaRPr>
          </a:p>
        </p:txBody>
      </p:sp>
      <p:sp>
        <p:nvSpPr>
          <p:cNvPr id="11268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68313" y="1700213"/>
            <a:ext cx="8229600" cy="4425950"/>
          </a:xfrm>
        </p:spPr>
        <p:txBody>
          <a:bodyPr/>
          <a:lstStyle/>
          <a:p>
            <a:pPr marL="741363" lvl="1" indent="-284163" algn="ctr" defTabSz="912813" eaLnBrk="1" hangingPunct="1">
              <a:buNone/>
            </a:pPr>
            <a:r>
              <a:rPr lang="en-GB" dirty="0" err="1" smtClean="0">
                <a:solidFill>
                  <a:srgbClr val="000000"/>
                </a:solidFill>
                <a:latin typeface="TheSans B5 Plain" charset="0"/>
              </a:rPr>
              <a:t>Fattiga</a:t>
            </a:r>
            <a:r>
              <a:rPr lang="en-GB" dirty="0" smtClean="0">
                <a:solidFill>
                  <a:srgbClr val="000000"/>
                </a:solidFill>
                <a:latin typeface="TheSans B5 Plain" charset="0"/>
              </a:rPr>
              <a:t> </a:t>
            </a:r>
            <a:r>
              <a:rPr lang="en-GB" dirty="0" err="1" smtClean="0">
                <a:solidFill>
                  <a:srgbClr val="000000"/>
                </a:solidFill>
                <a:latin typeface="TheSans B5 Plain" charset="0"/>
              </a:rPr>
              <a:t>länder</a:t>
            </a:r>
            <a:r>
              <a:rPr lang="en-GB" dirty="0" smtClean="0">
                <a:solidFill>
                  <a:srgbClr val="000000"/>
                </a:solidFill>
                <a:latin typeface="TheSans B5 Plain" charset="0"/>
              </a:rPr>
              <a:t> med </a:t>
            </a:r>
            <a:r>
              <a:rPr lang="en-GB" dirty="0" err="1" smtClean="0">
                <a:solidFill>
                  <a:srgbClr val="000000"/>
                </a:solidFill>
                <a:latin typeface="TheSans B5 Plain" charset="0"/>
              </a:rPr>
              <a:t>låga</a:t>
            </a:r>
            <a:r>
              <a:rPr lang="en-GB" dirty="0" smtClean="0">
                <a:solidFill>
                  <a:srgbClr val="000000"/>
                </a:solidFill>
                <a:latin typeface="TheSans B5 Plain" charset="0"/>
              </a:rPr>
              <a:t> </a:t>
            </a:r>
            <a:r>
              <a:rPr lang="en-GB" dirty="0" err="1" smtClean="0">
                <a:solidFill>
                  <a:srgbClr val="000000"/>
                </a:solidFill>
                <a:latin typeface="TheSans B5 Plain" charset="0"/>
              </a:rPr>
              <a:t>utsläpp</a:t>
            </a:r>
            <a:endParaRPr lang="en-GB" dirty="0" smtClean="0">
              <a:solidFill>
                <a:srgbClr val="000000"/>
              </a:solidFill>
              <a:latin typeface="TheSans B5 Plain" charset="0"/>
            </a:endParaRPr>
          </a:p>
        </p:txBody>
      </p:sp>
      <p:sp>
        <p:nvSpPr>
          <p:cNvPr id="11269" name="Text Box 4"/>
          <p:cNvSpPr txBox="1">
            <a:spLocks noChangeArrowheads="1"/>
          </p:cNvSpPr>
          <p:nvPr/>
        </p:nvSpPr>
        <p:spPr bwMode="auto">
          <a:xfrm>
            <a:off x="755650" y="5300663"/>
            <a:ext cx="208756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9128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9128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9128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9128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9128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nb-NO" sz="2000" dirty="0" smtClean="0">
                <a:latin typeface="Arial" pitchFamily="34" charset="0"/>
                <a:cs typeface="Arial" pitchFamily="34" charset="0"/>
              </a:rPr>
              <a:t>Maldiverna</a:t>
            </a:r>
            <a:endParaRPr lang="nb-NO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270" name="Text Box 5"/>
          <p:cNvSpPr txBox="1">
            <a:spLocks noChangeArrowheads="1"/>
          </p:cNvSpPr>
          <p:nvPr/>
        </p:nvSpPr>
        <p:spPr bwMode="auto">
          <a:xfrm>
            <a:off x="4859338" y="5300663"/>
            <a:ext cx="208756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9128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9128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9128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9128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9128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sz="2000" dirty="0" err="1" smtClean="0">
                <a:solidFill>
                  <a:srgbClr val="000000"/>
                </a:solidFill>
                <a:latin typeface="TheSans B5 Plain" charset="0"/>
              </a:rPr>
              <a:t>Moçambique</a:t>
            </a:r>
            <a:endParaRPr lang="en-GB" sz="2000" dirty="0" smtClean="0">
              <a:solidFill>
                <a:srgbClr val="000000"/>
              </a:solidFill>
              <a:latin typeface="TheSans B5 Plain" charset="0"/>
            </a:endParaRPr>
          </a:p>
        </p:txBody>
      </p:sp>
      <p:pic>
        <p:nvPicPr>
          <p:cNvPr id="11271" name="Picture 8" descr="Maldives_fla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3429000"/>
            <a:ext cx="2709862" cy="180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2" name="Picture 9" descr="Mozambique_fla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3376613"/>
            <a:ext cx="2736850" cy="182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30000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730250"/>
            <a:ext cx="8229600" cy="898525"/>
          </a:xfrm>
        </p:spPr>
        <p:txBody>
          <a:bodyPr/>
          <a:lstStyle/>
          <a:p>
            <a:pPr defTabSz="912813" eaLnBrk="1" hangingPunct="1"/>
            <a:r>
              <a:rPr lang="nb-NO" dirty="0" smtClean="0">
                <a:latin typeface="Arial" pitchFamily="34" charset="0"/>
                <a:cs typeface="Arial" pitchFamily="34" charset="0"/>
              </a:rPr>
              <a:t>ORGANISATIONER</a:t>
            </a:r>
          </a:p>
        </p:txBody>
      </p:sp>
      <p:sp>
        <p:nvSpPr>
          <p:cNvPr id="12292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68313" y="1700213"/>
            <a:ext cx="8229600" cy="4425950"/>
          </a:xfrm>
        </p:spPr>
        <p:txBody>
          <a:bodyPr/>
          <a:lstStyle/>
          <a:p>
            <a:pPr marL="341313" indent="-341313" defTabSz="912813" eaLnBrk="1" hangingPunct="1">
              <a:buFontTx/>
              <a:buNone/>
            </a:pPr>
            <a:endParaRPr lang="nb-NO" smtClean="0"/>
          </a:p>
        </p:txBody>
      </p:sp>
      <p:sp>
        <p:nvSpPr>
          <p:cNvPr id="12293" name="Text Box 4"/>
          <p:cNvSpPr txBox="1">
            <a:spLocks noChangeArrowheads="1"/>
          </p:cNvSpPr>
          <p:nvPr/>
        </p:nvSpPr>
        <p:spPr bwMode="auto">
          <a:xfrm>
            <a:off x="539750" y="5300663"/>
            <a:ext cx="208756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9128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9128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9128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9128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9128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nb-NO" sz="2000" dirty="0">
                <a:latin typeface="Arial" pitchFamily="34" charset="0"/>
                <a:cs typeface="Arial" pitchFamily="34" charset="0"/>
              </a:rPr>
              <a:t>Greenpeace</a:t>
            </a:r>
          </a:p>
        </p:txBody>
      </p:sp>
      <p:sp>
        <p:nvSpPr>
          <p:cNvPr id="12294" name="Text Box 5"/>
          <p:cNvSpPr txBox="1">
            <a:spLocks noChangeArrowheads="1"/>
          </p:cNvSpPr>
          <p:nvPr/>
        </p:nvSpPr>
        <p:spPr bwMode="auto">
          <a:xfrm>
            <a:off x="5508625" y="5300663"/>
            <a:ext cx="208756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9128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9128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9128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9128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9128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nb-NO" sz="2000" dirty="0" smtClean="0">
                <a:latin typeface="Arial" pitchFamily="34" charset="0"/>
                <a:cs typeface="Arial" pitchFamily="34" charset="0"/>
              </a:rPr>
              <a:t>Oljeindustrin</a:t>
            </a:r>
            <a:endParaRPr lang="nb-NO" sz="2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2295" name="Picture 9" descr="logo%20greenpeace%20verd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3644900"/>
            <a:ext cx="3722688" cy="112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6" name="Picture 10" descr="Olje_dråp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0" y="2492375"/>
            <a:ext cx="1354138" cy="237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24000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730250"/>
            <a:ext cx="8229600" cy="898525"/>
          </a:xfrm>
        </p:spPr>
        <p:txBody>
          <a:bodyPr/>
          <a:lstStyle/>
          <a:p>
            <a:pPr defTabSz="912813" eaLnBrk="1" hangingPunct="1"/>
            <a:r>
              <a:rPr lang="nb-NO" dirty="0" smtClean="0">
                <a:latin typeface="Arial" pitchFamily="34" charset="0"/>
                <a:cs typeface="Arial" pitchFamily="34" charset="0"/>
              </a:rPr>
              <a:t>FNs generalsekreterare</a:t>
            </a:r>
          </a:p>
        </p:txBody>
      </p:sp>
      <p:sp>
        <p:nvSpPr>
          <p:cNvPr id="13316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68313" y="1700213"/>
            <a:ext cx="8229600" cy="4425950"/>
          </a:xfrm>
        </p:spPr>
        <p:txBody>
          <a:bodyPr/>
          <a:lstStyle/>
          <a:p>
            <a:pPr marL="741363" lvl="1" indent="-284163" defTabSz="912813" eaLnBrk="1" hangingPunct="1">
              <a:buNone/>
            </a:pPr>
            <a:r>
              <a:rPr lang="en-GB" dirty="0" err="1" smtClean="0">
                <a:solidFill>
                  <a:srgbClr val="000000"/>
                </a:solidFill>
                <a:latin typeface="TheSans B5 Plain" charset="0"/>
              </a:rPr>
              <a:t>Mötesledare</a:t>
            </a:r>
            <a:endParaRPr lang="en-GB" dirty="0" smtClean="0">
              <a:solidFill>
                <a:srgbClr val="000000"/>
              </a:solidFill>
              <a:latin typeface="TheSans B5 Plain" charset="0"/>
            </a:endParaRPr>
          </a:p>
          <a:p>
            <a:pPr marL="741363" lvl="1" indent="-284163" defTabSz="912813" eaLnBrk="1" hangingPunct="1">
              <a:buFontTx/>
              <a:buNone/>
            </a:pPr>
            <a:endParaRPr lang="nb-NO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317" name="Text Box 4"/>
          <p:cNvSpPr txBox="1">
            <a:spLocks noChangeArrowheads="1"/>
          </p:cNvSpPr>
          <p:nvPr/>
        </p:nvSpPr>
        <p:spPr bwMode="auto">
          <a:xfrm>
            <a:off x="684213" y="5445125"/>
            <a:ext cx="20875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9128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9128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9128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9128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9128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nb-NO" sz="2000" dirty="0">
                <a:latin typeface="Arial" pitchFamily="34" charset="0"/>
                <a:cs typeface="Arial" pitchFamily="34" charset="0"/>
              </a:rPr>
              <a:t>Ban </a:t>
            </a:r>
            <a:r>
              <a:rPr lang="nb-NO" sz="2000" dirty="0" err="1">
                <a:latin typeface="Arial" pitchFamily="34" charset="0"/>
                <a:cs typeface="Arial" pitchFamily="34" charset="0"/>
              </a:rPr>
              <a:t>Ki-moon</a:t>
            </a:r>
            <a:endParaRPr lang="nb-NO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318" name="Text Box 5"/>
          <p:cNvSpPr txBox="1">
            <a:spLocks noChangeArrowheads="1"/>
          </p:cNvSpPr>
          <p:nvPr/>
        </p:nvSpPr>
        <p:spPr bwMode="auto">
          <a:xfrm>
            <a:off x="4787900" y="5445125"/>
            <a:ext cx="208756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9128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9128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9128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9128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9128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hangingPunct="1">
              <a:spcBef>
                <a:spcPts val="9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2000" dirty="0" err="1" smtClean="0">
                <a:solidFill>
                  <a:srgbClr val="000000"/>
                </a:solidFill>
                <a:latin typeface="TheSans B5 Plain" charset="0"/>
              </a:rPr>
              <a:t>Lärare</a:t>
            </a:r>
            <a:endParaRPr lang="en-GB" sz="2000" dirty="0">
              <a:solidFill>
                <a:srgbClr val="000000"/>
              </a:solidFill>
              <a:latin typeface="TheSans B5 Plain" charset="0"/>
            </a:endParaRPr>
          </a:p>
        </p:txBody>
      </p:sp>
      <p:pic>
        <p:nvPicPr>
          <p:cNvPr id="13319" name="Picture 9" descr="Lær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738" y="2565400"/>
            <a:ext cx="4321175" cy="283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0" name="Picture 8" descr="41374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781300"/>
            <a:ext cx="3455987" cy="230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21" name="Text Box 9"/>
          <p:cNvSpPr txBox="1">
            <a:spLocks noChangeArrowheads="1"/>
          </p:cNvSpPr>
          <p:nvPr/>
        </p:nvSpPr>
        <p:spPr bwMode="auto">
          <a:xfrm>
            <a:off x="2484438" y="5084763"/>
            <a:ext cx="1800225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nb-NO" sz="900">
                <a:latin typeface="TheSans B5 Plain" pitchFamily="34" charset="0"/>
              </a:rPr>
              <a:t>UN Photo/Paulo Filgueiras </a:t>
            </a:r>
          </a:p>
        </p:txBody>
      </p:sp>
    </p:spTree>
  </p:cSld>
  <p:clrMapOvr>
    <a:masterClrMapping/>
  </p:clrMapOvr>
  <p:transition advTm="14000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3338" y="984250"/>
            <a:ext cx="9144000" cy="52689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12" name="Text Box 2"/>
          <p:cNvSpPr txBox="1">
            <a:spLocks noChangeArrowheads="1"/>
          </p:cNvSpPr>
          <p:nvPr/>
        </p:nvSpPr>
        <p:spPr bwMode="auto">
          <a:xfrm>
            <a:off x="468313" y="2924175"/>
            <a:ext cx="8229600" cy="32019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1835150" y="2133600"/>
            <a:ext cx="1584325" cy="3937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55080" rIns="90000" bIns="45000">
            <a:spAutoFit/>
          </a:bodyPr>
          <a:lstStyle/>
          <a:p>
            <a:pPr hangingPunct="1">
              <a:spcBef>
                <a:spcPts val="9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2000" b="1">
                <a:solidFill>
                  <a:srgbClr val="000000"/>
                </a:solidFill>
                <a:latin typeface="TheSans B5 Plain" charset="0"/>
              </a:rPr>
              <a:t>USA</a:t>
            </a:r>
          </a:p>
        </p:txBody>
      </p:sp>
      <p:sp>
        <p:nvSpPr>
          <p:cNvPr id="14" name="Rectangle 4"/>
          <p:cNvSpPr>
            <a:spLocks noChangeArrowheads="1"/>
          </p:cNvSpPr>
          <p:nvPr/>
        </p:nvSpPr>
        <p:spPr bwMode="auto">
          <a:xfrm>
            <a:off x="2690813" y="4005263"/>
            <a:ext cx="1449387" cy="3937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55080" rIns="90000" bIns="45000">
            <a:spAutoFit/>
          </a:bodyPr>
          <a:lstStyle/>
          <a:p>
            <a:pPr hangingPunct="1">
              <a:spcBef>
                <a:spcPts val="9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2000" b="1">
                <a:solidFill>
                  <a:srgbClr val="000000"/>
                </a:solidFill>
                <a:latin typeface="TheSans B5 Plain" charset="0"/>
              </a:rPr>
              <a:t>Brasilien</a:t>
            </a:r>
          </a:p>
        </p:txBody>
      </p:sp>
      <p:sp>
        <p:nvSpPr>
          <p:cNvPr id="15" name="Rectangle 5"/>
          <p:cNvSpPr>
            <a:spLocks noChangeArrowheads="1"/>
          </p:cNvSpPr>
          <p:nvPr/>
        </p:nvSpPr>
        <p:spPr bwMode="auto">
          <a:xfrm>
            <a:off x="4356100" y="1484313"/>
            <a:ext cx="1584325" cy="3937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55080" rIns="90000" bIns="45000">
            <a:spAutoFit/>
          </a:bodyPr>
          <a:lstStyle/>
          <a:p>
            <a:pPr hangingPunct="1">
              <a:spcBef>
                <a:spcPts val="9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2000" b="1">
                <a:solidFill>
                  <a:srgbClr val="000000"/>
                </a:solidFill>
                <a:latin typeface="TheSans B5 Plain" charset="0"/>
              </a:rPr>
              <a:t>Sverige</a:t>
            </a:r>
          </a:p>
        </p:txBody>
      </p:sp>
      <p:sp>
        <p:nvSpPr>
          <p:cNvPr id="16" name="Rectangle 6"/>
          <p:cNvSpPr>
            <a:spLocks noChangeArrowheads="1"/>
          </p:cNvSpPr>
          <p:nvPr/>
        </p:nvSpPr>
        <p:spPr bwMode="auto">
          <a:xfrm>
            <a:off x="5003800" y="4149725"/>
            <a:ext cx="2025650" cy="3937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55080" rIns="90000" bIns="45000">
            <a:spAutoFit/>
          </a:bodyPr>
          <a:lstStyle/>
          <a:p>
            <a:pPr hangingPunct="1">
              <a:spcBef>
                <a:spcPts val="9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2000" b="1">
                <a:solidFill>
                  <a:srgbClr val="000000"/>
                </a:solidFill>
                <a:latin typeface="TheSans B5 Plain" charset="0"/>
              </a:rPr>
              <a:t>Moçambique</a:t>
            </a:r>
          </a:p>
        </p:txBody>
      </p:sp>
      <p:sp>
        <p:nvSpPr>
          <p:cNvPr id="17" name="Rectangle 7"/>
          <p:cNvSpPr>
            <a:spLocks noChangeArrowheads="1"/>
          </p:cNvSpPr>
          <p:nvPr/>
        </p:nvSpPr>
        <p:spPr bwMode="auto">
          <a:xfrm>
            <a:off x="5795963" y="3357563"/>
            <a:ext cx="1943100" cy="3937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55080" rIns="90000" bIns="45000">
            <a:spAutoFit/>
          </a:bodyPr>
          <a:lstStyle/>
          <a:p>
            <a:pPr hangingPunct="1">
              <a:spcBef>
                <a:spcPts val="9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2000" b="1">
                <a:solidFill>
                  <a:srgbClr val="000000"/>
                </a:solidFill>
                <a:latin typeface="TheSans B5 Plain" charset="0"/>
              </a:rPr>
              <a:t>Maldiverna</a:t>
            </a:r>
          </a:p>
        </p:txBody>
      </p:sp>
      <p:sp>
        <p:nvSpPr>
          <p:cNvPr id="18" name="Rectangle 8"/>
          <p:cNvSpPr>
            <a:spLocks noChangeArrowheads="1"/>
          </p:cNvSpPr>
          <p:nvPr/>
        </p:nvSpPr>
        <p:spPr bwMode="auto">
          <a:xfrm>
            <a:off x="7429500" y="2492375"/>
            <a:ext cx="1190625" cy="3937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55080" rIns="90000" bIns="45000">
            <a:spAutoFit/>
          </a:bodyPr>
          <a:lstStyle/>
          <a:p>
            <a:pPr hangingPunct="1">
              <a:spcBef>
                <a:spcPts val="9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2000" b="1">
                <a:solidFill>
                  <a:srgbClr val="000000"/>
                </a:solidFill>
                <a:latin typeface="TheSans B5 Plain" charset="0"/>
              </a:rPr>
              <a:t>Kina</a:t>
            </a:r>
          </a:p>
        </p:txBody>
      </p:sp>
    </p:spTree>
    <p:custDataLst>
      <p:tags r:id="rId1"/>
    </p:custDataLst>
  </p:cSld>
  <p:clrMapOvr>
    <a:masterClrMapping/>
  </p:clrMapOvr>
  <p:transition advTm="29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730250"/>
            <a:ext cx="8229600" cy="898525"/>
          </a:xfrm>
        </p:spPr>
        <p:txBody>
          <a:bodyPr/>
          <a:lstStyle/>
          <a:p>
            <a:pPr defTabSz="912813" eaLnBrk="1" hangingPunct="1"/>
            <a:endParaRPr lang="nb-NO" dirty="0" smtClean="0"/>
          </a:p>
        </p:txBody>
      </p:sp>
      <p:sp>
        <p:nvSpPr>
          <p:cNvPr id="15364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algn="ctr" hangingPunct="1">
              <a:spcBef>
                <a:spcPts val="638"/>
              </a:spcBef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nb-NO" sz="5400" dirty="0" smtClean="0">
                <a:latin typeface="Arial" pitchFamily="34" charset="0"/>
                <a:cs typeface="Arial" pitchFamily="34" charset="0"/>
              </a:rPr>
              <a:t>VAD</a:t>
            </a:r>
            <a:r>
              <a:rPr lang="en-GB" sz="5400" dirty="0" smtClean="0">
                <a:solidFill>
                  <a:srgbClr val="000000"/>
                </a:solidFill>
                <a:latin typeface="TheSans B5 Plain" charset="0"/>
              </a:rPr>
              <a:t> ÄR EGENTLIGEN </a:t>
            </a:r>
          </a:p>
          <a:p>
            <a:pPr algn="ctr" hangingPunct="1">
              <a:spcBef>
                <a:spcPts val="638"/>
              </a:spcBef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5400" dirty="0" smtClean="0">
                <a:solidFill>
                  <a:srgbClr val="000000"/>
                </a:solidFill>
                <a:latin typeface="TheSans B5 Plain" charset="0"/>
              </a:rPr>
              <a:t>GLOBAL UPPVÄRMNING?</a:t>
            </a:r>
            <a:r>
              <a:rPr lang="nb-NO" sz="5400" dirty="0" smtClean="0">
                <a:latin typeface="Arial" pitchFamily="34" charset="0"/>
                <a:cs typeface="Arial" pitchFamily="34" charset="0"/>
              </a:rPr>
              <a:t>?</a:t>
            </a:r>
          </a:p>
        </p:txBody>
      </p:sp>
    </p:spTree>
  </p:cSld>
  <p:clrMapOvr>
    <a:masterClrMapping/>
  </p:clrMapOvr>
  <p:transition advTm="4000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Rectangle 5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defTabSz="912813" eaLnBrk="1" hangingPunct="1"/>
            <a:endParaRPr lang="nb-NO" smtClean="0"/>
          </a:p>
        </p:txBody>
      </p:sp>
      <p:sp>
        <p:nvSpPr>
          <p:cNvPr id="16388" name="Rectangle 7"/>
          <p:cNvSpPr>
            <a:spLocks noChangeArrowheads="1"/>
          </p:cNvSpPr>
          <p:nvPr/>
        </p:nvSpPr>
        <p:spPr bwMode="auto">
          <a:xfrm>
            <a:off x="-1404938" y="5516563"/>
            <a:ext cx="8229601" cy="89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4400" dirty="0" err="1" smtClean="0">
                <a:solidFill>
                  <a:srgbClr val="000000"/>
                </a:solidFill>
                <a:latin typeface="TheSans B5 Plain" charset="0"/>
              </a:rPr>
              <a:t>Växthuseffekten</a:t>
            </a:r>
            <a:r>
              <a:rPr lang="en-GB" sz="4400" dirty="0" smtClean="0">
                <a:solidFill>
                  <a:srgbClr val="000000"/>
                </a:solidFill>
                <a:latin typeface="TheSans B5 Plain" charset="0"/>
              </a:rPr>
              <a:t>!</a:t>
            </a:r>
            <a:endParaRPr lang="en-GB" sz="4400" dirty="0">
              <a:solidFill>
                <a:srgbClr val="000000"/>
              </a:solidFill>
              <a:latin typeface="TheSans B5 Plain" charset="0"/>
            </a:endParaRPr>
          </a:p>
        </p:txBody>
      </p:sp>
      <p:sp>
        <p:nvSpPr>
          <p:cNvPr id="16389" name="Text Box 8"/>
          <p:cNvSpPr txBox="1">
            <a:spLocks noChangeArrowheads="1"/>
          </p:cNvSpPr>
          <p:nvPr/>
        </p:nvSpPr>
        <p:spPr bwMode="auto">
          <a:xfrm>
            <a:off x="6156325" y="6356350"/>
            <a:ext cx="31321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9128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9128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9128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9128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9128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nb-NO" sz="1200" dirty="0">
                <a:latin typeface="Arial" pitchFamily="34" charset="0"/>
                <a:cs typeface="Arial" pitchFamily="34" charset="0"/>
              </a:rPr>
              <a:t>Klimaklok – Storm </a:t>
            </a:r>
            <a:r>
              <a:rPr lang="nb-NO" sz="1200" dirty="0" err="1">
                <a:latin typeface="Arial" pitchFamily="34" charset="0"/>
                <a:cs typeface="Arial" pitchFamily="34" charset="0"/>
              </a:rPr>
              <a:t>Weather</a:t>
            </a:r>
            <a:r>
              <a:rPr lang="nb-NO" sz="1200" dirty="0">
                <a:latin typeface="Arial" pitchFamily="34" charset="0"/>
                <a:cs typeface="Arial" pitchFamily="34" charset="0"/>
              </a:rPr>
              <a:t> Center AS   </a:t>
            </a:r>
            <a:br>
              <a:rPr lang="nb-NO" sz="1200" dirty="0">
                <a:latin typeface="Arial" pitchFamily="34" charset="0"/>
                <a:cs typeface="Arial" pitchFamily="34" charset="0"/>
              </a:rPr>
            </a:br>
            <a:r>
              <a:rPr lang="nb-NO" sz="1200" dirty="0">
                <a:latin typeface="Arial" pitchFamily="34" charset="0"/>
                <a:cs typeface="Arial" pitchFamily="34" charset="0"/>
              </a:rPr>
              <a:t>Miljøverndepartementet </a:t>
            </a:r>
          </a:p>
        </p:txBody>
      </p:sp>
      <p:pic>
        <p:nvPicPr>
          <p:cNvPr id="2" name="drivhuseffekten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="" xmlns:p14="http://schemas.microsoft.com/office/powerpoint/2010/main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959" y="486363"/>
            <a:ext cx="8540441" cy="4803998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4700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Rectangle 5"/>
          <p:cNvSpPr>
            <a:spLocks noGrp="1" noChangeArrowheads="1"/>
          </p:cNvSpPr>
          <p:nvPr>
            <p:ph type="title" idx="4294967295"/>
          </p:nvPr>
        </p:nvSpPr>
        <p:spPr>
          <a:xfrm>
            <a:off x="663575" y="5483225"/>
            <a:ext cx="8229600" cy="898525"/>
          </a:xfrm>
        </p:spPr>
        <p:txBody>
          <a:bodyPr/>
          <a:lstStyle/>
          <a:p>
            <a:pPr hangingPunct="1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4000" dirty="0" err="1" smtClean="0">
                <a:solidFill>
                  <a:srgbClr val="000000"/>
                </a:solidFill>
                <a:latin typeface="TheSans B5 Plain" charset="0"/>
              </a:rPr>
              <a:t>Temperatur</a:t>
            </a:r>
            <a:r>
              <a:rPr lang="en-GB" sz="4000" dirty="0" smtClean="0">
                <a:solidFill>
                  <a:srgbClr val="000000"/>
                </a:solidFill>
                <a:latin typeface="TheSans B5 Plain" charset="0"/>
              </a:rPr>
              <a:t> </a:t>
            </a:r>
            <a:r>
              <a:rPr lang="en-GB" sz="4000" dirty="0" err="1" smtClean="0">
                <a:solidFill>
                  <a:srgbClr val="000000"/>
                </a:solidFill>
                <a:latin typeface="TheSans B5 Plain" charset="0"/>
              </a:rPr>
              <a:t>och</a:t>
            </a:r>
            <a:r>
              <a:rPr lang="en-GB" sz="4000" dirty="0" smtClean="0">
                <a:solidFill>
                  <a:srgbClr val="000000"/>
                </a:solidFill>
                <a:latin typeface="TheSans B5 Plain" charset="0"/>
              </a:rPr>
              <a:t> CO2 </a:t>
            </a:r>
            <a:r>
              <a:rPr lang="en-GB" sz="4000" dirty="0" err="1" smtClean="0">
                <a:solidFill>
                  <a:srgbClr val="000000"/>
                </a:solidFill>
                <a:latin typeface="TheSans B5 Plain" charset="0"/>
              </a:rPr>
              <a:t>i</a:t>
            </a:r>
            <a:r>
              <a:rPr lang="en-GB" sz="4000" dirty="0" smtClean="0">
                <a:solidFill>
                  <a:srgbClr val="000000"/>
                </a:solidFill>
                <a:latin typeface="TheSans B5 Plain" charset="0"/>
              </a:rPr>
              <a:t> </a:t>
            </a:r>
            <a:r>
              <a:rPr lang="en-GB" sz="4000" dirty="0" err="1" smtClean="0">
                <a:solidFill>
                  <a:srgbClr val="000000"/>
                </a:solidFill>
                <a:latin typeface="TheSans B5 Plain" charset="0"/>
              </a:rPr>
              <a:t>atmosfären</a:t>
            </a:r>
            <a:r>
              <a:rPr lang="en-GB" sz="4000" dirty="0" smtClean="0">
                <a:solidFill>
                  <a:srgbClr val="000000"/>
                </a:solidFill>
                <a:latin typeface="TheSans B5 Plain" charset="0"/>
              </a:rPr>
              <a:t> </a:t>
            </a:r>
            <a:endParaRPr lang="en-GB" sz="4000" dirty="0">
              <a:solidFill>
                <a:srgbClr val="000000"/>
              </a:solidFill>
              <a:latin typeface="TheSans B5 Plain" charset="0"/>
            </a:endParaRPr>
          </a:p>
        </p:txBody>
      </p:sp>
      <p:sp>
        <p:nvSpPr>
          <p:cNvPr id="17412" name="Text Box 8"/>
          <p:cNvSpPr txBox="1">
            <a:spLocks noChangeArrowheads="1"/>
          </p:cNvSpPr>
          <p:nvPr/>
        </p:nvSpPr>
        <p:spPr bwMode="auto">
          <a:xfrm>
            <a:off x="6156325" y="6356350"/>
            <a:ext cx="31321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9128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9128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9128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9128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9128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nb-NO" sz="1200" dirty="0">
                <a:latin typeface="Arial" pitchFamily="34" charset="0"/>
                <a:cs typeface="Arial" pitchFamily="34" charset="0"/>
              </a:rPr>
              <a:t>Klimaklok – Storm </a:t>
            </a:r>
            <a:r>
              <a:rPr lang="nb-NO" sz="1200" dirty="0" err="1">
                <a:latin typeface="Arial" pitchFamily="34" charset="0"/>
                <a:cs typeface="Arial" pitchFamily="34" charset="0"/>
              </a:rPr>
              <a:t>Weather</a:t>
            </a:r>
            <a:r>
              <a:rPr lang="nb-NO" sz="1200" dirty="0">
                <a:latin typeface="Arial" pitchFamily="34" charset="0"/>
                <a:cs typeface="Arial" pitchFamily="34" charset="0"/>
              </a:rPr>
              <a:t> Center AS,   </a:t>
            </a:r>
            <a:br>
              <a:rPr lang="nb-NO" sz="1200" dirty="0">
                <a:latin typeface="Arial" pitchFamily="34" charset="0"/>
                <a:cs typeface="Arial" pitchFamily="34" charset="0"/>
              </a:rPr>
            </a:br>
            <a:r>
              <a:rPr lang="nb-NO" sz="1200" dirty="0">
                <a:latin typeface="Arial" pitchFamily="34" charset="0"/>
                <a:cs typeface="Arial" pitchFamily="34" charset="0"/>
              </a:rPr>
              <a:t>Miljøverndepartementet </a:t>
            </a:r>
          </a:p>
        </p:txBody>
      </p:sp>
      <p:pic>
        <p:nvPicPr>
          <p:cNvPr id="2" name="co2-kurve.wm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8968" y="620688"/>
            <a:ext cx="8064895" cy="4536504"/>
          </a:xfrm>
          <a:prstGeom prst="rect">
            <a:avLst/>
          </a:prstGeom>
        </p:spPr>
      </p:pic>
    </p:spTree>
  </p:cSld>
  <p:clrMapOvr>
    <a:masterClrMapping/>
  </p:clrMapOvr>
  <p:transition advTm="3000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Rectangle 5"/>
          <p:cNvSpPr>
            <a:spLocks noChangeArrowheads="1"/>
          </p:cNvSpPr>
          <p:nvPr/>
        </p:nvSpPr>
        <p:spPr bwMode="auto">
          <a:xfrm>
            <a:off x="87313" y="5483225"/>
            <a:ext cx="7653337" cy="89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4400" dirty="0" err="1" smtClean="0">
                <a:solidFill>
                  <a:srgbClr val="000000"/>
                </a:solidFill>
                <a:latin typeface="TheSans B5 Plain" charset="0"/>
              </a:rPr>
              <a:t>Utsläppen</a:t>
            </a:r>
            <a:r>
              <a:rPr lang="en-GB" sz="4400" dirty="0" smtClean="0">
                <a:solidFill>
                  <a:srgbClr val="000000"/>
                </a:solidFill>
                <a:latin typeface="TheSans B5 Plain" charset="0"/>
              </a:rPr>
              <a:t> </a:t>
            </a:r>
            <a:r>
              <a:rPr lang="en-GB" sz="4400" dirty="0" err="1" smtClean="0">
                <a:solidFill>
                  <a:srgbClr val="000000"/>
                </a:solidFill>
                <a:latin typeface="TheSans B5 Plain" charset="0"/>
              </a:rPr>
              <a:t>fortsätter</a:t>
            </a:r>
            <a:r>
              <a:rPr lang="en-GB" sz="4400" dirty="0" smtClean="0">
                <a:solidFill>
                  <a:srgbClr val="000000"/>
                </a:solidFill>
                <a:latin typeface="TheSans B5 Plain" charset="0"/>
              </a:rPr>
              <a:t> </a:t>
            </a:r>
            <a:r>
              <a:rPr lang="en-GB" sz="4400" dirty="0" err="1" smtClean="0">
                <a:solidFill>
                  <a:srgbClr val="000000"/>
                </a:solidFill>
                <a:latin typeface="TheSans B5 Plain" charset="0"/>
              </a:rPr>
              <a:t>att</a:t>
            </a:r>
            <a:r>
              <a:rPr lang="en-GB" sz="4400" dirty="0" smtClean="0">
                <a:solidFill>
                  <a:srgbClr val="000000"/>
                </a:solidFill>
                <a:latin typeface="TheSans B5 Plain" charset="0"/>
              </a:rPr>
              <a:t> </a:t>
            </a:r>
            <a:r>
              <a:rPr lang="en-GB" sz="4400" dirty="0" err="1" smtClean="0">
                <a:solidFill>
                  <a:srgbClr val="000000"/>
                </a:solidFill>
                <a:latin typeface="TheSans B5 Plain" charset="0"/>
              </a:rPr>
              <a:t>öka</a:t>
            </a:r>
            <a:endParaRPr lang="en-GB" sz="4400" dirty="0">
              <a:solidFill>
                <a:srgbClr val="000000"/>
              </a:solidFill>
              <a:latin typeface="TheSans B5 Plain" charset="0"/>
            </a:endParaRPr>
          </a:p>
        </p:txBody>
      </p:sp>
      <p:sp>
        <p:nvSpPr>
          <p:cNvPr id="18436" name="Text Box 8"/>
          <p:cNvSpPr txBox="1">
            <a:spLocks noChangeArrowheads="1"/>
          </p:cNvSpPr>
          <p:nvPr/>
        </p:nvSpPr>
        <p:spPr bwMode="auto">
          <a:xfrm>
            <a:off x="6156325" y="6356350"/>
            <a:ext cx="31321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9128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9128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9128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9128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9128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nb-NO" sz="1200" dirty="0">
                <a:latin typeface="Arial" pitchFamily="34" charset="0"/>
                <a:cs typeface="Arial" pitchFamily="34" charset="0"/>
              </a:rPr>
              <a:t>Klimaklok – Storm </a:t>
            </a:r>
            <a:r>
              <a:rPr lang="nb-NO" sz="1200" dirty="0" err="1">
                <a:latin typeface="Arial" pitchFamily="34" charset="0"/>
                <a:cs typeface="Arial" pitchFamily="34" charset="0"/>
              </a:rPr>
              <a:t>Weather</a:t>
            </a:r>
            <a:r>
              <a:rPr lang="nb-NO" sz="1200" dirty="0">
                <a:latin typeface="Arial" pitchFamily="34" charset="0"/>
                <a:cs typeface="Arial" pitchFamily="34" charset="0"/>
              </a:rPr>
              <a:t> Center AS,   </a:t>
            </a:r>
            <a:br>
              <a:rPr lang="nb-NO" sz="1200" dirty="0">
                <a:latin typeface="Arial" pitchFamily="34" charset="0"/>
                <a:cs typeface="Arial" pitchFamily="34" charset="0"/>
              </a:rPr>
            </a:br>
            <a:r>
              <a:rPr lang="nb-NO" sz="1200" dirty="0">
                <a:latin typeface="Arial" pitchFamily="34" charset="0"/>
                <a:cs typeface="Arial" pitchFamily="34" charset="0"/>
              </a:rPr>
              <a:t>Miljøverndepartementet </a:t>
            </a:r>
          </a:p>
        </p:txBody>
      </p:sp>
      <p:pic>
        <p:nvPicPr>
          <p:cNvPr id="2" name="Prognosegraf 2008.wm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1520" y="719155"/>
            <a:ext cx="8064896" cy="4536504"/>
          </a:xfrm>
          <a:prstGeom prst="rect">
            <a:avLst/>
          </a:prstGeom>
        </p:spPr>
      </p:pic>
    </p:spTree>
  </p:cSld>
  <p:clrMapOvr>
    <a:masterClrMapping/>
  </p:clrMapOvr>
  <p:transition advTm="3700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730250"/>
            <a:ext cx="8229600" cy="898525"/>
          </a:xfrm>
        </p:spPr>
        <p:txBody>
          <a:bodyPr/>
          <a:lstStyle/>
          <a:p>
            <a:pPr hangingPunct="1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dirty="0" err="1" smtClean="0">
                <a:solidFill>
                  <a:srgbClr val="000000"/>
                </a:solidFill>
                <a:latin typeface="TheSans B5 Plain" charset="0"/>
              </a:rPr>
              <a:t>Människor</a:t>
            </a:r>
            <a:r>
              <a:rPr lang="en-GB" dirty="0" smtClean="0">
                <a:solidFill>
                  <a:srgbClr val="000000"/>
                </a:solidFill>
                <a:latin typeface="TheSans B5 Plain" charset="0"/>
              </a:rPr>
              <a:t> </a:t>
            </a:r>
            <a:r>
              <a:rPr lang="en-GB" dirty="0" err="1" smtClean="0">
                <a:solidFill>
                  <a:srgbClr val="000000"/>
                </a:solidFill>
                <a:latin typeface="TheSans B5 Plain" charset="0"/>
              </a:rPr>
              <a:t>bidrar</a:t>
            </a:r>
            <a:endParaRPr lang="en-GB" dirty="0">
              <a:solidFill>
                <a:srgbClr val="000000"/>
              </a:solidFill>
              <a:latin typeface="TheSans B5 Plain" charset="0"/>
            </a:endParaRPr>
          </a:p>
        </p:txBody>
      </p:sp>
      <p:sp>
        <p:nvSpPr>
          <p:cNvPr id="19460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356100" y="2276475"/>
            <a:ext cx="4341813" cy="3849688"/>
          </a:xfrm>
        </p:spPr>
        <p:txBody>
          <a:bodyPr/>
          <a:lstStyle/>
          <a:p>
            <a:pPr marL="341313" indent="-341313" defTabSz="912813" eaLnBrk="1" hangingPunct="1">
              <a:lnSpc>
                <a:spcPct val="90000"/>
              </a:lnSpc>
            </a:pPr>
            <a:r>
              <a:rPr lang="nb-NO" dirty="0" smtClean="0">
                <a:latin typeface="Arial" pitchFamily="34" charset="0"/>
                <a:cs typeface="Arial" pitchFamily="34" charset="0"/>
              </a:rPr>
              <a:t>CO</a:t>
            </a:r>
            <a:r>
              <a:rPr lang="nb-NO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nb-NO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pPr marL="341313" indent="-341313" defTabSz="912813" eaLnBrk="1" hangingPunct="1">
              <a:lnSpc>
                <a:spcPct val="90000"/>
              </a:lnSpc>
            </a:pPr>
            <a:endParaRPr lang="nb-NO" dirty="0" smtClean="0">
              <a:latin typeface="Arial" pitchFamily="34" charset="0"/>
              <a:cs typeface="Arial" pitchFamily="34" charset="0"/>
            </a:endParaRPr>
          </a:p>
          <a:p>
            <a:pPr marL="341313" indent="-341313" defTabSz="912813" eaLnBrk="1" hangingPunct="1">
              <a:lnSpc>
                <a:spcPct val="90000"/>
              </a:lnSpc>
            </a:pPr>
            <a:r>
              <a:rPr lang="nb-NO" dirty="0" smtClean="0">
                <a:latin typeface="Arial" pitchFamily="34" charset="0"/>
                <a:cs typeface="Arial" pitchFamily="34" charset="0"/>
              </a:rPr>
              <a:t>Metan</a:t>
            </a:r>
          </a:p>
          <a:p>
            <a:pPr marL="341313" indent="-341313" defTabSz="912813" eaLnBrk="1" hangingPunct="1">
              <a:lnSpc>
                <a:spcPct val="90000"/>
              </a:lnSpc>
            </a:pPr>
            <a:endParaRPr lang="nb-NO" dirty="0" smtClean="0">
              <a:latin typeface="Arial" pitchFamily="34" charset="0"/>
              <a:cs typeface="Arial" pitchFamily="34" charset="0"/>
            </a:endParaRPr>
          </a:p>
          <a:p>
            <a:pPr marL="341313" indent="-341313" defTabSz="912813" eaLnBrk="1" hangingPunct="1">
              <a:lnSpc>
                <a:spcPct val="90000"/>
              </a:lnSpc>
            </a:pPr>
            <a:r>
              <a:rPr lang="nb-NO" dirty="0" smtClean="0">
                <a:latin typeface="Arial" pitchFamily="34" charset="0"/>
                <a:cs typeface="Arial" pitchFamily="34" charset="0"/>
              </a:rPr>
              <a:t>Lustgas</a:t>
            </a:r>
          </a:p>
          <a:p>
            <a:pPr marL="341313" indent="-341313" defTabSz="912813" eaLnBrk="1" hangingPunct="1">
              <a:lnSpc>
                <a:spcPct val="90000"/>
              </a:lnSpc>
            </a:pPr>
            <a:endParaRPr lang="nb-NO" dirty="0" smtClean="0">
              <a:latin typeface="Arial" pitchFamily="34" charset="0"/>
              <a:cs typeface="Arial" pitchFamily="34" charset="0"/>
            </a:endParaRPr>
          </a:p>
          <a:p>
            <a:pPr marL="341313" indent="-341313" defTabSz="912813" eaLnBrk="1" hangingPunct="1">
              <a:lnSpc>
                <a:spcPct val="90000"/>
              </a:lnSpc>
            </a:pPr>
            <a:r>
              <a:rPr lang="nb-NO" dirty="0" smtClean="0">
                <a:latin typeface="Arial" pitchFamily="34" charset="0"/>
                <a:cs typeface="Arial" pitchFamily="34" charset="0"/>
              </a:rPr>
              <a:t>Freoner</a:t>
            </a:r>
          </a:p>
        </p:txBody>
      </p:sp>
      <p:pic>
        <p:nvPicPr>
          <p:cNvPr id="70660" name="Picture 4" descr="avskoging_iStock_000003587471Mediu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906343">
            <a:off x="250825" y="1687513"/>
            <a:ext cx="2692400" cy="181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1" name="Picture 5" descr="Oljerig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70312">
            <a:off x="2051050" y="1773238"/>
            <a:ext cx="2312988" cy="1541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2" name="Picture 6" descr="iStock_000006476695Medium[1]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2708275"/>
            <a:ext cx="2347913" cy="156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3" name="Picture 7" descr="iStock_000001291908Medium[1]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44084">
            <a:off x="2700338" y="2276475"/>
            <a:ext cx="1631950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4" name="Picture 8" descr="iStock_000003246675Medium[1]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3573463"/>
            <a:ext cx="2930525" cy="195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5" name="Picture 9" descr="iStock_000007779063Medium[1]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3860800"/>
            <a:ext cx="1730375" cy="25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advTm="3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06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06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06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06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06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06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06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06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06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06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06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06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730250"/>
            <a:ext cx="8229600" cy="898525"/>
          </a:xfrm>
        </p:spPr>
        <p:txBody>
          <a:bodyPr/>
          <a:lstStyle/>
          <a:p>
            <a:pPr hangingPunct="1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dirty="0" err="1" smtClean="0">
                <a:solidFill>
                  <a:srgbClr val="000000"/>
                </a:solidFill>
                <a:latin typeface="TheSans B5 Plain" charset="0"/>
              </a:rPr>
              <a:t>Lite</a:t>
            </a:r>
            <a:r>
              <a:rPr lang="en-GB" dirty="0" smtClean="0">
                <a:solidFill>
                  <a:srgbClr val="000000"/>
                </a:solidFill>
                <a:latin typeface="TheSans B5 Plain" charset="0"/>
              </a:rPr>
              <a:t> </a:t>
            </a:r>
            <a:r>
              <a:rPr lang="en-GB" dirty="0" err="1" smtClean="0">
                <a:solidFill>
                  <a:srgbClr val="000000"/>
                </a:solidFill>
                <a:latin typeface="TheSans B5 Plain" charset="0"/>
              </a:rPr>
              <a:t>varmare</a:t>
            </a:r>
            <a:r>
              <a:rPr lang="en-GB" dirty="0" smtClean="0">
                <a:solidFill>
                  <a:srgbClr val="000000"/>
                </a:solidFill>
                <a:latin typeface="TheSans B5 Plain" charset="0"/>
              </a:rPr>
              <a:t> - </a:t>
            </a:r>
            <a:r>
              <a:rPr lang="en-GB" dirty="0" err="1" smtClean="0">
                <a:solidFill>
                  <a:srgbClr val="000000"/>
                </a:solidFill>
                <a:latin typeface="TheSans B5 Plain" charset="0"/>
              </a:rPr>
              <a:t>än</a:t>
            </a:r>
            <a:r>
              <a:rPr lang="en-GB" dirty="0" smtClean="0">
                <a:solidFill>
                  <a:srgbClr val="000000"/>
                </a:solidFill>
                <a:latin typeface="TheSans B5 Plain" charset="0"/>
              </a:rPr>
              <a:t> </a:t>
            </a:r>
            <a:r>
              <a:rPr lang="en-GB" dirty="0" err="1" smtClean="0">
                <a:solidFill>
                  <a:srgbClr val="000000"/>
                </a:solidFill>
                <a:latin typeface="TheSans B5 Plain" charset="0"/>
              </a:rPr>
              <a:t>sen</a:t>
            </a:r>
            <a:r>
              <a:rPr lang="en-GB" dirty="0" smtClean="0">
                <a:solidFill>
                  <a:srgbClr val="000000"/>
                </a:solidFill>
                <a:latin typeface="TheSans B5 Plain" charset="0"/>
              </a:rPr>
              <a:t> </a:t>
            </a:r>
            <a:r>
              <a:rPr lang="en-GB" dirty="0" err="1" smtClean="0">
                <a:solidFill>
                  <a:srgbClr val="000000"/>
                </a:solidFill>
                <a:latin typeface="TheSans B5 Plain" charset="0"/>
              </a:rPr>
              <a:t>då</a:t>
            </a:r>
            <a:r>
              <a:rPr lang="en-GB" dirty="0" smtClean="0">
                <a:solidFill>
                  <a:srgbClr val="000000"/>
                </a:solidFill>
                <a:latin typeface="TheSans B5 Plain" charset="0"/>
              </a:rPr>
              <a:t>? </a:t>
            </a:r>
            <a:endParaRPr lang="en-GB" dirty="0">
              <a:solidFill>
                <a:srgbClr val="000000"/>
              </a:solidFill>
              <a:latin typeface="TheSans B5 Plain" charset="0"/>
            </a:endParaRPr>
          </a:p>
        </p:txBody>
      </p:sp>
      <p:sp>
        <p:nvSpPr>
          <p:cNvPr id="21508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marL="341313" indent="-341313" defTabSz="912813" eaLnBrk="1" hangingPunct="1"/>
            <a:endParaRPr lang="nb-NO" smtClean="0"/>
          </a:p>
        </p:txBody>
      </p:sp>
      <p:pic>
        <p:nvPicPr>
          <p:cNvPr id="21509" name="Picture 5" descr="palmetr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5125" y="1833563"/>
            <a:ext cx="5851525" cy="389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7000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"/>
          <p:cNvSpPr>
            <a:spLocks noChangeArrowheads="1"/>
          </p:cNvSpPr>
          <p:nvPr/>
        </p:nvSpPr>
        <p:spPr bwMode="auto">
          <a:xfrm rot="5400000">
            <a:off x="7351713" y="2025650"/>
            <a:ext cx="2895600" cy="3746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468313" y="730250"/>
            <a:ext cx="8229600" cy="170973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65160" rIns="90000" bIns="45000"/>
          <a:lstStyle/>
          <a:p>
            <a:pPr algn="ctr" hangingPunct="1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4000">
                <a:solidFill>
                  <a:srgbClr val="000000"/>
                </a:solidFill>
                <a:latin typeface="TheSans B5 Plain" charset="0"/>
              </a:rPr>
              <a:t>Världen står inför historiens kanske största utmaning:</a:t>
            </a:r>
          </a:p>
        </p:txBody>
      </p:sp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190500" y="2781300"/>
            <a:ext cx="8691563" cy="337343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85320" rIns="90000" bIns="45000"/>
          <a:lstStyle/>
          <a:p>
            <a:pPr algn="ctr" hangingPunct="1">
              <a:spcBef>
                <a:spcPts val="638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8000" b="1" dirty="0">
                <a:solidFill>
                  <a:srgbClr val="000000"/>
                </a:solidFill>
                <a:latin typeface="TheSans B5 Plain" charset="0"/>
              </a:rPr>
              <a:t>GLOBAL UPPVÄRMNING</a:t>
            </a:r>
          </a:p>
        </p:txBody>
      </p:sp>
    </p:spTree>
    <p:custDataLst>
      <p:tags r:id="rId1"/>
    </p:custDataLst>
  </p:cSld>
  <p:clrMapOvr>
    <a:masterClrMapping/>
  </p:clrMapOvr>
  <p:transition advTm="8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 additive="repl">
                                        <p:cTn id="6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730250"/>
            <a:ext cx="8229600" cy="898525"/>
          </a:xfrm>
        </p:spPr>
        <p:txBody>
          <a:bodyPr/>
          <a:lstStyle/>
          <a:p>
            <a:pPr defTabSz="912813" eaLnBrk="1" hangingPunct="1"/>
            <a:r>
              <a:rPr lang="nb-NO" sz="72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en-US" sz="7200" dirty="0" smtClean="0">
                <a:latin typeface="Arial" pitchFamily="34" charset="0"/>
                <a:cs typeface="Arial" pitchFamily="34" charset="0"/>
              </a:rPr>
              <a:t>°</a:t>
            </a:r>
            <a:endParaRPr lang="nb-NO" sz="72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2532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marL="341313" indent="-341313" defTabSz="912813" eaLnBrk="1" hangingPunct="1"/>
            <a:endParaRPr lang="nb-NO" smtClean="0"/>
          </a:p>
        </p:txBody>
      </p:sp>
      <p:pic>
        <p:nvPicPr>
          <p:cNvPr id="22533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933575"/>
            <a:ext cx="6191250" cy="492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175" y="1628775"/>
            <a:ext cx="4303713" cy="496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5" name="Text Box 5"/>
          <p:cNvSpPr txBox="1">
            <a:spLocks noChangeArrowheads="1"/>
          </p:cNvSpPr>
          <p:nvPr/>
        </p:nvSpPr>
        <p:spPr bwMode="auto">
          <a:xfrm>
            <a:off x="7845425" y="6318250"/>
            <a:ext cx="24114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9128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9128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9128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9128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9128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nb-NO" sz="1200">
                <a:latin typeface="TheSans B5 Plain" pitchFamily="34" charset="0"/>
              </a:rPr>
              <a:t/>
            </a:r>
            <a:br>
              <a:rPr lang="nb-NO" sz="1200">
                <a:latin typeface="TheSans B5 Plain" pitchFamily="34" charset="0"/>
              </a:rPr>
            </a:br>
            <a:r>
              <a:rPr lang="nb-NO" sz="1200">
                <a:latin typeface="TheSans B5 Plain" pitchFamily="34" charset="0"/>
              </a:rPr>
              <a:t>Yr, Aftenposten</a:t>
            </a:r>
          </a:p>
        </p:txBody>
      </p:sp>
    </p:spTree>
  </p:cSld>
  <p:clrMapOvr>
    <a:masterClrMapping/>
  </p:clrMapOvr>
  <p:transition advTm="30000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68313" y="730250"/>
            <a:ext cx="8229600" cy="898525"/>
          </a:xfrm>
        </p:spPr>
        <p:txBody>
          <a:bodyPr/>
          <a:lstStyle/>
          <a:p>
            <a:pPr defTabSz="912813" eaLnBrk="1" hangingPunct="1"/>
            <a:r>
              <a:rPr lang="nb-NO" sz="7200" dirty="0" smtClean="0">
                <a:latin typeface="Arial" pitchFamily="34" charset="0"/>
                <a:cs typeface="Arial" pitchFamily="34" charset="0"/>
              </a:rPr>
              <a:t>4</a:t>
            </a:r>
            <a:r>
              <a:rPr lang="en-US" sz="7200" dirty="0" smtClean="0">
                <a:latin typeface="Arial" pitchFamily="34" charset="0"/>
                <a:cs typeface="Arial" pitchFamily="34" charset="0"/>
              </a:rPr>
              <a:t>°</a:t>
            </a:r>
          </a:p>
        </p:txBody>
      </p:sp>
      <p:sp>
        <p:nvSpPr>
          <p:cNvPr id="23556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marL="341313" indent="-341313" defTabSz="912813" eaLnBrk="1" hangingPunct="1"/>
            <a:endParaRPr lang="nb-NO" smtClean="0"/>
          </a:p>
        </p:txBody>
      </p:sp>
      <p:pic>
        <p:nvPicPr>
          <p:cNvPr id="23557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1557338"/>
            <a:ext cx="3613150" cy="478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73238"/>
            <a:ext cx="4367213" cy="652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413" y="2924175"/>
            <a:ext cx="4319587" cy="410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60" name="Text Box 7"/>
          <p:cNvSpPr txBox="1">
            <a:spLocks noChangeArrowheads="1"/>
          </p:cNvSpPr>
          <p:nvPr/>
        </p:nvSpPr>
        <p:spPr bwMode="auto">
          <a:xfrm>
            <a:off x="6977063" y="6337300"/>
            <a:ext cx="21955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9128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9128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9128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9128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9128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nb-NO" sz="1200">
                <a:latin typeface="TheSans B5 Plain" pitchFamily="34" charset="0"/>
              </a:rPr>
              <a:t/>
            </a:r>
            <a:br>
              <a:rPr lang="nb-NO" sz="1200">
                <a:latin typeface="TheSans B5 Plain" pitchFamily="34" charset="0"/>
              </a:rPr>
            </a:br>
            <a:r>
              <a:rPr lang="nb-NO" sz="1200">
                <a:latin typeface="TheSans B5 Plain" pitchFamily="34" charset="0"/>
              </a:rPr>
              <a:t>VG, Aftenposten, Dagsavisen</a:t>
            </a:r>
          </a:p>
        </p:txBody>
      </p:sp>
    </p:spTree>
  </p:cSld>
  <p:clrMapOvr>
    <a:masterClrMapping/>
  </p:clrMapOvr>
  <p:transition advTm="35000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730250"/>
            <a:ext cx="8229600" cy="898525"/>
          </a:xfrm>
        </p:spPr>
        <p:txBody>
          <a:bodyPr/>
          <a:lstStyle/>
          <a:p>
            <a:pPr defTabSz="912813" eaLnBrk="1" hangingPunct="1"/>
            <a:r>
              <a:rPr lang="nb-NO" sz="7200" dirty="0" smtClean="0">
                <a:latin typeface="Arial" pitchFamily="34" charset="0"/>
                <a:cs typeface="Arial" pitchFamily="34" charset="0"/>
              </a:rPr>
              <a:t>6</a:t>
            </a:r>
            <a:r>
              <a:rPr lang="en-US" sz="7200" dirty="0" smtClean="0">
                <a:latin typeface="Arial" pitchFamily="34" charset="0"/>
                <a:cs typeface="Arial" pitchFamily="34" charset="0"/>
              </a:rPr>
              <a:t>°</a:t>
            </a:r>
            <a:endParaRPr lang="nb-NO" sz="72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4580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marL="341313" indent="-341313" defTabSz="912813" eaLnBrk="1" hangingPunct="1"/>
            <a:endParaRPr lang="nb-NO" smtClean="0"/>
          </a:p>
        </p:txBody>
      </p:sp>
      <p:pic>
        <p:nvPicPr>
          <p:cNvPr id="24581" name="Picture 4" descr="tørke_iStock_000005963156Mediu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638" y="1557338"/>
            <a:ext cx="4356100" cy="409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2" name="Picture 5" descr="iStock_000003502978Small[1]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997200"/>
            <a:ext cx="5907087" cy="3389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3" name="Text Box 6"/>
          <p:cNvSpPr txBox="1">
            <a:spLocks noChangeArrowheads="1"/>
          </p:cNvSpPr>
          <p:nvPr/>
        </p:nvSpPr>
        <p:spPr bwMode="auto">
          <a:xfrm>
            <a:off x="8029575" y="6308725"/>
            <a:ext cx="24114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9128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9128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9128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9128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9128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nb-NO" sz="1200">
                <a:latin typeface="TheSans B5 Plain" pitchFamily="34" charset="0"/>
              </a:rPr>
              <a:t/>
            </a:r>
            <a:br>
              <a:rPr lang="nb-NO" sz="1200">
                <a:latin typeface="TheSans B5 Plain" pitchFamily="34" charset="0"/>
              </a:rPr>
            </a:br>
            <a:r>
              <a:rPr lang="nb-NO" sz="1200">
                <a:latin typeface="TheSans B5 Plain" pitchFamily="34" charset="0"/>
              </a:rPr>
              <a:t>Istockphoto </a:t>
            </a:r>
          </a:p>
        </p:txBody>
      </p:sp>
    </p:spTree>
  </p:cSld>
  <p:clrMapOvr>
    <a:masterClrMapping/>
  </p:clrMapOvr>
  <p:transition advTm="31000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defTabSz="912813" eaLnBrk="1" hangingPunct="1"/>
            <a:r>
              <a:rPr lang="nb-NO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°-</a:t>
            </a:r>
            <a:r>
              <a:rPr lang="nb-NO" dirty="0" smtClean="0">
                <a:latin typeface="Arial" pitchFamily="34" charset="0"/>
                <a:cs typeface="Arial" pitchFamily="34" charset="0"/>
              </a:rPr>
              <a:t>målet</a:t>
            </a:r>
          </a:p>
        </p:txBody>
      </p:sp>
      <p:sp>
        <p:nvSpPr>
          <p:cNvPr id="25604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marL="333375" indent="-333375" hangingPunct="1">
              <a:spcBef>
                <a:spcPts val="638"/>
              </a:spcBef>
              <a:buSzPct val="45000"/>
              <a:buFont typeface="Symbol" charset="2"/>
              <a:buChar char=""/>
              <a:tabLst>
                <a:tab pos="333375" algn="l"/>
                <a:tab pos="790575" algn="l"/>
                <a:tab pos="1247775" algn="l"/>
                <a:tab pos="1704975" algn="l"/>
                <a:tab pos="2162175" algn="l"/>
                <a:tab pos="2619375" algn="l"/>
                <a:tab pos="3076575" algn="l"/>
                <a:tab pos="3533775" algn="l"/>
                <a:tab pos="3990975" algn="l"/>
                <a:tab pos="4448175" algn="l"/>
                <a:tab pos="4905375" algn="l"/>
                <a:tab pos="5362575" algn="l"/>
                <a:tab pos="5819775" algn="l"/>
                <a:tab pos="6276975" algn="l"/>
                <a:tab pos="6734175" algn="l"/>
                <a:tab pos="7191375" algn="l"/>
                <a:tab pos="7648575" algn="l"/>
                <a:tab pos="8105775" algn="l"/>
                <a:tab pos="8562975" algn="l"/>
                <a:tab pos="9020175" algn="l"/>
                <a:tab pos="9477375" algn="l"/>
              </a:tabLst>
            </a:pPr>
            <a:r>
              <a:rPr lang="en-GB" dirty="0" err="1" smtClean="0">
                <a:solidFill>
                  <a:srgbClr val="000000"/>
                </a:solidFill>
                <a:latin typeface="TheSans B5 Plain" charset="0"/>
              </a:rPr>
              <a:t>Överkomligt</a:t>
            </a:r>
            <a:r>
              <a:rPr lang="en-GB" dirty="0" smtClean="0">
                <a:solidFill>
                  <a:srgbClr val="000000"/>
                </a:solidFill>
                <a:latin typeface="TheSans B5 Plain" charset="0"/>
              </a:rPr>
              <a:t> </a:t>
            </a:r>
            <a:r>
              <a:rPr lang="en-GB" dirty="0" err="1" smtClean="0">
                <a:solidFill>
                  <a:srgbClr val="000000"/>
                </a:solidFill>
                <a:latin typeface="TheSans B5 Plain" charset="0"/>
              </a:rPr>
              <a:t>att</a:t>
            </a:r>
            <a:r>
              <a:rPr lang="en-GB" dirty="0" smtClean="0">
                <a:solidFill>
                  <a:srgbClr val="000000"/>
                </a:solidFill>
                <a:latin typeface="TheSans B5 Plain" charset="0"/>
              </a:rPr>
              <a:t> </a:t>
            </a:r>
            <a:r>
              <a:rPr lang="en-GB" dirty="0" err="1" smtClean="0">
                <a:solidFill>
                  <a:srgbClr val="000000"/>
                </a:solidFill>
                <a:latin typeface="TheSans B5 Plain" charset="0"/>
              </a:rPr>
              <a:t>anpassa</a:t>
            </a:r>
            <a:r>
              <a:rPr lang="en-GB" dirty="0" smtClean="0">
                <a:solidFill>
                  <a:srgbClr val="000000"/>
                </a:solidFill>
                <a:latin typeface="TheSans B5 Plain" charset="0"/>
              </a:rPr>
              <a:t> sig till</a:t>
            </a:r>
          </a:p>
          <a:p>
            <a:pPr marL="333375" indent="-333375" hangingPunct="1">
              <a:spcBef>
                <a:spcPts val="638"/>
              </a:spcBef>
              <a:buClrTx/>
              <a:buSzTx/>
              <a:buFontTx/>
              <a:buNone/>
              <a:tabLst>
                <a:tab pos="333375" algn="l"/>
                <a:tab pos="790575" algn="l"/>
                <a:tab pos="1247775" algn="l"/>
                <a:tab pos="1704975" algn="l"/>
                <a:tab pos="2162175" algn="l"/>
                <a:tab pos="2619375" algn="l"/>
                <a:tab pos="3076575" algn="l"/>
                <a:tab pos="3533775" algn="l"/>
                <a:tab pos="3990975" algn="l"/>
                <a:tab pos="4448175" algn="l"/>
                <a:tab pos="4905375" algn="l"/>
                <a:tab pos="5362575" algn="l"/>
                <a:tab pos="5819775" algn="l"/>
                <a:tab pos="6276975" algn="l"/>
                <a:tab pos="6734175" algn="l"/>
                <a:tab pos="7191375" algn="l"/>
                <a:tab pos="7648575" algn="l"/>
                <a:tab pos="8105775" algn="l"/>
                <a:tab pos="8562975" algn="l"/>
                <a:tab pos="9020175" algn="l"/>
                <a:tab pos="9477375" algn="l"/>
              </a:tabLst>
            </a:pPr>
            <a:endParaRPr lang="en-GB" dirty="0" smtClean="0">
              <a:solidFill>
                <a:srgbClr val="000000"/>
              </a:solidFill>
              <a:latin typeface="TheSans B5 Plain" charset="0"/>
            </a:endParaRPr>
          </a:p>
          <a:p>
            <a:pPr marL="333375" indent="-333375" hangingPunct="1">
              <a:spcBef>
                <a:spcPts val="638"/>
              </a:spcBef>
              <a:buSzPct val="45000"/>
              <a:buFont typeface="Symbol" charset="2"/>
              <a:buChar char=""/>
              <a:tabLst>
                <a:tab pos="333375" algn="l"/>
                <a:tab pos="790575" algn="l"/>
                <a:tab pos="1247775" algn="l"/>
                <a:tab pos="1704975" algn="l"/>
                <a:tab pos="2162175" algn="l"/>
                <a:tab pos="2619375" algn="l"/>
                <a:tab pos="3076575" algn="l"/>
                <a:tab pos="3533775" algn="l"/>
                <a:tab pos="3990975" algn="l"/>
                <a:tab pos="4448175" algn="l"/>
                <a:tab pos="4905375" algn="l"/>
                <a:tab pos="5362575" algn="l"/>
                <a:tab pos="5819775" algn="l"/>
                <a:tab pos="6276975" algn="l"/>
                <a:tab pos="6734175" algn="l"/>
                <a:tab pos="7191375" algn="l"/>
                <a:tab pos="7648575" algn="l"/>
                <a:tab pos="8105775" algn="l"/>
                <a:tab pos="8562975" algn="l"/>
                <a:tab pos="9020175" algn="l"/>
                <a:tab pos="9477375" algn="l"/>
              </a:tabLst>
            </a:pPr>
            <a:r>
              <a:rPr lang="en-GB" dirty="0" smtClean="0">
                <a:solidFill>
                  <a:srgbClr val="000000"/>
                </a:solidFill>
                <a:latin typeface="TheSans B5 Plain" charset="0"/>
              </a:rPr>
              <a:t>Max 450 </a:t>
            </a:r>
            <a:r>
              <a:rPr lang="en-GB" dirty="0" err="1" smtClean="0">
                <a:solidFill>
                  <a:srgbClr val="000000"/>
                </a:solidFill>
                <a:latin typeface="TheSans B5 Plain" charset="0"/>
              </a:rPr>
              <a:t>ppm</a:t>
            </a:r>
            <a:r>
              <a:rPr lang="en-GB" dirty="0" smtClean="0">
                <a:solidFill>
                  <a:srgbClr val="000000"/>
                </a:solidFill>
                <a:latin typeface="TheSans B5 Plain" charset="0"/>
              </a:rPr>
              <a:t> CO2e</a:t>
            </a:r>
          </a:p>
          <a:p>
            <a:pPr marL="333375" indent="-333375" hangingPunct="1">
              <a:spcBef>
                <a:spcPts val="638"/>
              </a:spcBef>
              <a:buClrTx/>
              <a:buSzTx/>
              <a:buFontTx/>
              <a:buNone/>
              <a:tabLst>
                <a:tab pos="333375" algn="l"/>
                <a:tab pos="790575" algn="l"/>
                <a:tab pos="1247775" algn="l"/>
                <a:tab pos="1704975" algn="l"/>
                <a:tab pos="2162175" algn="l"/>
                <a:tab pos="2619375" algn="l"/>
                <a:tab pos="3076575" algn="l"/>
                <a:tab pos="3533775" algn="l"/>
                <a:tab pos="3990975" algn="l"/>
                <a:tab pos="4448175" algn="l"/>
                <a:tab pos="4905375" algn="l"/>
                <a:tab pos="5362575" algn="l"/>
                <a:tab pos="5819775" algn="l"/>
                <a:tab pos="6276975" algn="l"/>
                <a:tab pos="6734175" algn="l"/>
                <a:tab pos="7191375" algn="l"/>
                <a:tab pos="7648575" algn="l"/>
                <a:tab pos="8105775" algn="l"/>
                <a:tab pos="8562975" algn="l"/>
                <a:tab pos="9020175" algn="l"/>
                <a:tab pos="9477375" algn="l"/>
              </a:tabLst>
            </a:pPr>
            <a:endParaRPr lang="en-GB" dirty="0" smtClean="0">
              <a:solidFill>
                <a:srgbClr val="000000"/>
              </a:solidFill>
              <a:latin typeface="TheSans B5 Plain" charset="0"/>
            </a:endParaRPr>
          </a:p>
          <a:p>
            <a:pPr marL="333375" indent="-333375" hangingPunct="1">
              <a:spcBef>
                <a:spcPts val="638"/>
              </a:spcBef>
              <a:buSzPct val="45000"/>
              <a:buFont typeface="Symbol" charset="2"/>
              <a:buChar char=""/>
              <a:tabLst>
                <a:tab pos="333375" algn="l"/>
                <a:tab pos="790575" algn="l"/>
                <a:tab pos="1247775" algn="l"/>
                <a:tab pos="1704975" algn="l"/>
                <a:tab pos="2162175" algn="l"/>
                <a:tab pos="2619375" algn="l"/>
                <a:tab pos="3076575" algn="l"/>
                <a:tab pos="3533775" algn="l"/>
                <a:tab pos="3990975" algn="l"/>
                <a:tab pos="4448175" algn="l"/>
                <a:tab pos="4905375" algn="l"/>
                <a:tab pos="5362575" algn="l"/>
                <a:tab pos="5819775" algn="l"/>
                <a:tab pos="6276975" algn="l"/>
                <a:tab pos="6734175" algn="l"/>
                <a:tab pos="7191375" algn="l"/>
                <a:tab pos="7648575" algn="l"/>
                <a:tab pos="8105775" algn="l"/>
                <a:tab pos="8562975" algn="l"/>
                <a:tab pos="9020175" algn="l"/>
                <a:tab pos="9477375" algn="l"/>
              </a:tabLst>
            </a:pPr>
            <a:r>
              <a:rPr lang="en-GB" dirty="0" smtClean="0">
                <a:solidFill>
                  <a:srgbClr val="000000"/>
                </a:solidFill>
                <a:latin typeface="TheSans B5 Plain" charset="0"/>
              </a:rPr>
              <a:t>25-40% </a:t>
            </a:r>
            <a:r>
              <a:rPr lang="en-GB" dirty="0" err="1" smtClean="0">
                <a:solidFill>
                  <a:srgbClr val="000000"/>
                </a:solidFill>
                <a:latin typeface="TheSans B5 Plain" charset="0"/>
              </a:rPr>
              <a:t>reduktion</a:t>
            </a:r>
            <a:r>
              <a:rPr lang="en-GB" dirty="0" smtClean="0">
                <a:solidFill>
                  <a:srgbClr val="000000"/>
                </a:solidFill>
                <a:latin typeface="TheSans B5 Plain" charset="0"/>
              </a:rPr>
              <a:t> </a:t>
            </a:r>
            <a:r>
              <a:rPr lang="en-GB" dirty="0" err="1" smtClean="0">
                <a:solidFill>
                  <a:srgbClr val="000000"/>
                </a:solidFill>
                <a:latin typeface="TheSans B5 Plain" charset="0"/>
              </a:rPr>
              <a:t>före</a:t>
            </a:r>
            <a:r>
              <a:rPr lang="en-GB" dirty="0" smtClean="0">
                <a:solidFill>
                  <a:srgbClr val="000000"/>
                </a:solidFill>
                <a:latin typeface="TheSans B5 Plain" charset="0"/>
              </a:rPr>
              <a:t> 2020</a:t>
            </a:r>
            <a:endParaRPr lang="en-GB" dirty="0">
              <a:solidFill>
                <a:srgbClr val="000000"/>
              </a:solidFill>
              <a:latin typeface="TheSans B5 Plain" charset="0"/>
            </a:endParaRPr>
          </a:p>
        </p:txBody>
      </p:sp>
    </p:spTree>
  </p:cSld>
  <p:clrMapOvr>
    <a:masterClrMapping/>
  </p:clrMapOvr>
  <p:transition advTm="36000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7" name="Picture 4" descr="Spørsmålsteg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613" y="981075"/>
            <a:ext cx="5689600" cy="449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8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defTabSz="912813" eaLnBrk="1" hangingPunct="1"/>
            <a:r>
              <a:rPr lang="en-GB" dirty="0" err="1" smtClean="0">
                <a:solidFill>
                  <a:srgbClr val="000000"/>
                </a:solidFill>
                <a:latin typeface="TheSans B5 Plain" charset="0"/>
              </a:rPr>
              <a:t>Osäkerhet</a:t>
            </a:r>
            <a:r>
              <a:rPr lang="nb-NO" dirty="0" smtClean="0"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26629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marL="333375" indent="-333375" hangingPunct="1">
              <a:spcBef>
                <a:spcPts val="638"/>
              </a:spcBef>
              <a:buSzPct val="45000"/>
              <a:buFont typeface="Symbol" charset="2"/>
              <a:buChar char=""/>
              <a:tabLst>
                <a:tab pos="333375" algn="l"/>
                <a:tab pos="790575" algn="l"/>
                <a:tab pos="1247775" algn="l"/>
                <a:tab pos="1704975" algn="l"/>
                <a:tab pos="2162175" algn="l"/>
                <a:tab pos="2619375" algn="l"/>
                <a:tab pos="3076575" algn="l"/>
                <a:tab pos="3533775" algn="l"/>
                <a:tab pos="3990975" algn="l"/>
                <a:tab pos="4448175" algn="l"/>
                <a:tab pos="4905375" algn="l"/>
                <a:tab pos="5362575" algn="l"/>
                <a:tab pos="5819775" algn="l"/>
                <a:tab pos="6276975" algn="l"/>
                <a:tab pos="6734175" algn="l"/>
                <a:tab pos="7191375" algn="l"/>
                <a:tab pos="7648575" algn="l"/>
                <a:tab pos="8105775" algn="l"/>
                <a:tab pos="8562975" algn="l"/>
                <a:tab pos="9020175" algn="l"/>
                <a:tab pos="9477375" algn="l"/>
              </a:tabLst>
            </a:pPr>
            <a:r>
              <a:rPr lang="en-GB" dirty="0" err="1" smtClean="0">
                <a:solidFill>
                  <a:srgbClr val="000000"/>
                </a:solidFill>
                <a:latin typeface="TheSans B5 Plain" charset="0"/>
              </a:rPr>
              <a:t>Osäkerhet</a:t>
            </a:r>
            <a:r>
              <a:rPr lang="en-GB" dirty="0" smtClean="0">
                <a:solidFill>
                  <a:srgbClr val="000000"/>
                </a:solidFill>
                <a:latin typeface="TheSans B5 Plain" charset="0"/>
              </a:rPr>
              <a:t> </a:t>
            </a:r>
            <a:r>
              <a:rPr lang="en-GB" dirty="0" err="1" smtClean="0">
                <a:solidFill>
                  <a:srgbClr val="000000"/>
                </a:solidFill>
                <a:latin typeface="TheSans B5 Plain" charset="0"/>
              </a:rPr>
              <a:t>om</a:t>
            </a:r>
            <a:r>
              <a:rPr lang="en-GB" dirty="0" smtClean="0">
                <a:solidFill>
                  <a:srgbClr val="000000"/>
                </a:solidFill>
                <a:latin typeface="TheSans B5 Plain" charset="0"/>
              </a:rPr>
              <a:t> </a:t>
            </a:r>
            <a:r>
              <a:rPr lang="en-GB" dirty="0" err="1" smtClean="0">
                <a:solidFill>
                  <a:srgbClr val="000000"/>
                </a:solidFill>
                <a:latin typeface="TheSans B5 Plain" charset="0"/>
              </a:rPr>
              <a:t>framtida</a:t>
            </a:r>
            <a:r>
              <a:rPr lang="en-GB" dirty="0" smtClean="0">
                <a:solidFill>
                  <a:srgbClr val="000000"/>
                </a:solidFill>
                <a:latin typeface="TheSans B5 Plain" charset="0"/>
              </a:rPr>
              <a:t> </a:t>
            </a:r>
            <a:r>
              <a:rPr lang="en-GB" dirty="0" err="1" smtClean="0">
                <a:solidFill>
                  <a:srgbClr val="000000"/>
                </a:solidFill>
                <a:latin typeface="TheSans B5 Plain" charset="0"/>
              </a:rPr>
              <a:t>klimatförändringar</a:t>
            </a:r>
            <a:endParaRPr lang="en-GB" dirty="0" smtClean="0">
              <a:solidFill>
                <a:srgbClr val="000000"/>
              </a:solidFill>
              <a:latin typeface="TheSans B5 Plain" charset="0"/>
            </a:endParaRPr>
          </a:p>
          <a:p>
            <a:pPr marL="333375" indent="-333375" hangingPunct="1">
              <a:spcBef>
                <a:spcPts val="638"/>
              </a:spcBef>
              <a:buClrTx/>
              <a:buSzTx/>
              <a:buFontTx/>
              <a:buNone/>
              <a:tabLst>
                <a:tab pos="333375" algn="l"/>
                <a:tab pos="790575" algn="l"/>
                <a:tab pos="1247775" algn="l"/>
                <a:tab pos="1704975" algn="l"/>
                <a:tab pos="2162175" algn="l"/>
                <a:tab pos="2619375" algn="l"/>
                <a:tab pos="3076575" algn="l"/>
                <a:tab pos="3533775" algn="l"/>
                <a:tab pos="3990975" algn="l"/>
                <a:tab pos="4448175" algn="l"/>
                <a:tab pos="4905375" algn="l"/>
                <a:tab pos="5362575" algn="l"/>
                <a:tab pos="5819775" algn="l"/>
                <a:tab pos="6276975" algn="l"/>
                <a:tab pos="6734175" algn="l"/>
                <a:tab pos="7191375" algn="l"/>
                <a:tab pos="7648575" algn="l"/>
                <a:tab pos="8105775" algn="l"/>
                <a:tab pos="8562975" algn="l"/>
                <a:tab pos="9020175" algn="l"/>
                <a:tab pos="9477375" algn="l"/>
              </a:tabLst>
            </a:pPr>
            <a:endParaRPr lang="en-GB" dirty="0" smtClean="0">
              <a:solidFill>
                <a:srgbClr val="000000"/>
              </a:solidFill>
              <a:latin typeface="TheSans B5 Plain" charset="0"/>
            </a:endParaRPr>
          </a:p>
          <a:p>
            <a:pPr marL="333375" indent="-333375" hangingPunct="1">
              <a:spcBef>
                <a:spcPts val="638"/>
              </a:spcBef>
              <a:buSzPct val="45000"/>
              <a:buFont typeface="Symbol" charset="2"/>
              <a:buChar char=""/>
              <a:tabLst>
                <a:tab pos="333375" algn="l"/>
                <a:tab pos="790575" algn="l"/>
                <a:tab pos="1247775" algn="l"/>
                <a:tab pos="1704975" algn="l"/>
                <a:tab pos="2162175" algn="l"/>
                <a:tab pos="2619375" algn="l"/>
                <a:tab pos="3076575" algn="l"/>
                <a:tab pos="3533775" algn="l"/>
                <a:tab pos="3990975" algn="l"/>
                <a:tab pos="4448175" algn="l"/>
                <a:tab pos="4905375" algn="l"/>
                <a:tab pos="5362575" algn="l"/>
                <a:tab pos="5819775" algn="l"/>
                <a:tab pos="6276975" algn="l"/>
                <a:tab pos="6734175" algn="l"/>
                <a:tab pos="7191375" algn="l"/>
                <a:tab pos="7648575" algn="l"/>
                <a:tab pos="8105775" algn="l"/>
                <a:tab pos="8562975" algn="l"/>
                <a:tab pos="9020175" algn="l"/>
                <a:tab pos="9477375" algn="l"/>
              </a:tabLst>
            </a:pPr>
            <a:r>
              <a:rPr lang="en-GB" dirty="0" smtClean="0">
                <a:solidFill>
                  <a:srgbClr val="000000"/>
                </a:solidFill>
                <a:latin typeface="TheSans B5 Plain" charset="0"/>
              </a:rPr>
              <a:t>FNs </a:t>
            </a:r>
            <a:r>
              <a:rPr lang="en-GB" dirty="0" err="1" smtClean="0">
                <a:solidFill>
                  <a:srgbClr val="000000"/>
                </a:solidFill>
                <a:latin typeface="TheSans B5 Plain" charset="0"/>
              </a:rPr>
              <a:t>klimatpanel</a:t>
            </a:r>
            <a:r>
              <a:rPr lang="en-GB" dirty="0" smtClean="0">
                <a:solidFill>
                  <a:srgbClr val="000000"/>
                </a:solidFill>
                <a:latin typeface="TheSans B5 Plain" charset="0"/>
              </a:rPr>
              <a:t> (IPCC): </a:t>
            </a:r>
          </a:p>
          <a:p>
            <a:pPr marL="733425" lvl="1" indent="-276225" hangingPunct="1">
              <a:spcBef>
                <a:spcPts val="563"/>
              </a:spcBef>
              <a:buSzPct val="45000"/>
              <a:buFont typeface="Symbol" charset="2"/>
              <a:buChar char=""/>
              <a:tabLst>
                <a:tab pos="333375" algn="l"/>
                <a:tab pos="790575" algn="l"/>
                <a:tab pos="1247775" algn="l"/>
                <a:tab pos="1704975" algn="l"/>
                <a:tab pos="2162175" algn="l"/>
                <a:tab pos="2619375" algn="l"/>
                <a:tab pos="3076575" algn="l"/>
                <a:tab pos="3533775" algn="l"/>
                <a:tab pos="3990975" algn="l"/>
                <a:tab pos="4448175" algn="l"/>
                <a:tab pos="4905375" algn="l"/>
                <a:tab pos="5362575" algn="l"/>
                <a:tab pos="5819775" algn="l"/>
                <a:tab pos="6276975" algn="l"/>
                <a:tab pos="6734175" algn="l"/>
                <a:tab pos="7191375" algn="l"/>
                <a:tab pos="7648575" algn="l"/>
                <a:tab pos="8105775" algn="l"/>
                <a:tab pos="8562975" algn="l"/>
                <a:tab pos="9020175" algn="l"/>
                <a:tab pos="9477375" algn="l"/>
              </a:tabLst>
            </a:pPr>
            <a:r>
              <a:rPr lang="en-GB" sz="2400" dirty="0" err="1" smtClean="0">
                <a:solidFill>
                  <a:srgbClr val="000000"/>
                </a:solidFill>
                <a:latin typeface="TheSans B5 Plain" charset="0"/>
              </a:rPr>
              <a:t>Det</a:t>
            </a:r>
            <a:r>
              <a:rPr lang="en-GB" sz="2400" dirty="0" smtClean="0">
                <a:solidFill>
                  <a:srgbClr val="000000"/>
                </a:solidFill>
                <a:latin typeface="TheSans B5 Plain" charset="0"/>
              </a:rPr>
              <a:t> </a:t>
            </a:r>
            <a:r>
              <a:rPr lang="en-GB" sz="2400" dirty="0" err="1" smtClean="0">
                <a:solidFill>
                  <a:srgbClr val="000000"/>
                </a:solidFill>
                <a:latin typeface="TheSans B5 Plain" charset="0"/>
              </a:rPr>
              <a:t>är</a:t>
            </a:r>
            <a:r>
              <a:rPr lang="en-GB" sz="2400" dirty="0" smtClean="0">
                <a:solidFill>
                  <a:srgbClr val="000000"/>
                </a:solidFill>
                <a:latin typeface="TheSans B5 Plain" charset="0"/>
              </a:rPr>
              <a:t> </a:t>
            </a:r>
            <a:r>
              <a:rPr lang="en-GB" sz="2400" dirty="0" err="1" smtClean="0">
                <a:solidFill>
                  <a:srgbClr val="000000"/>
                </a:solidFill>
                <a:latin typeface="TheSans B5 Plain" charset="0"/>
              </a:rPr>
              <a:t>mycket</a:t>
            </a:r>
            <a:r>
              <a:rPr lang="en-GB" sz="2400" dirty="0" smtClean="0">
                <a:solidFill>
                  <a:srgbClr val="000000"/>
                </a:solidFill>
                <a:latin typeface="TheSans B5 Plain" charset="0"/>
              </a:rPr>
              <a:t> </a:t>
            </a:r>
            <a:r>
              <a:rPr lang="en-GB" sz="2400" dirty="0" err="1" smtClean="0">
                <a:solidFill>
                  <a:srgbClr val="000000"/>
                </a:solidFill>
                <a:latin typeface="TheSans B5 Plain" charset="0"/>
              </a:rPr>
              <a:t>sannolikt</a:t>
            </a:r>
            <a:r>
              <a:rPr lang="en-GB" sz="2400" dirty="0" smtClean="0">
                <a:solidFill>
                  <a:srgbClr val="000000"/>
                </a:solidFill>
                <a:latin typeface="TheSans B5 Plain" charset="0"/>
              </a:rPr>
              <a:t> (</a:t>
            </a:r>
            <a:r>
              <a:rPr lang="en-GB" sz="2400" dirty="0" err="1" smtClean="0">
                <a:solidFill>
                  <a:srgbClr val="000000"/>
                </a:solidFill>
                <a:latin typeface="TheSans B5 Plain" charset="0"/>
              </a:rPr>
              <a:t>mer</a:t>
            </a:r>
            <a:r>
              <a:rPr lang="en-GB" sz="2400" dirty="0" smtClean="0">
                <a:solidFill>
                  <a:srgbClr val="000000"/>
                </a:solidFill>
                <a:latin typeface="TheSans B5 Plain" charset="0"/>
              </a:rPr>
              <a:t> </a:t>
            </a:r>
            <a:r>
              <a:rPr lang="en-GB" sz="2400" dirty="0" err="1" smtClean="0">
                <a:solidFill>
                  <a:srgbClr val="000000"/>
                </a:solidFill>
                <a:latin typeface="TheSans B5 Plain" charset="0"/>
              </a:rPr>
              <a:t>än</a:t>
            </a:r>
            <a:r>
              <a:rPr lang="en-GB" sz="2400" dirty="0" smtClean="0">
                <a:solidFill>
                  <a:srgbClr val="000000"/>
                </a:solidFill>
                <a:latin typeface="TheSans B5 Plain" charset="0"/>
              </a:rPr>
              <a:t> 90 % </a:t>
            </a:r>
            <a:r>
              <a:rPr lang="en-GB" sz="2400" dirty="0" err="1" smtClean="0">
                <a:solidFill>
                  <a:srgbClr val="000000"/>
                </a:solidFill>
                <a:latin typeface="TheSans B5 Plain" charset="0"/>
              </a:rPr>
              <a:t>säkert</a:t>
            </a:r>
            <a:r>
              <a:rPr lang="en-GB" sz="2400" dirty="0" smtClean="0">
                <a:solidFill>
                  <a:srgbClr val="000000"/>
                </a:solidFill>
                <a:latin typeface="TheSans B5 Plain" charset="0"/>
              </a:rPr>
              <a:t>) </a:t>
            </a:r>
            <a:r>
              <a:rPr lang="en-GB" sz="2400" dirty="0" err="1" smtClean="0">
                <a:solidFill>
                  <a:srgbClr val="000000"/>
                </a:solidFill>
                <a:latin typeface="TheSans B5 Plain" charset="0"/>
              </a:rPr>
              <a:t>att</a:t>
            </a:r>
            <a:r>
              <a:rPr lang="en-GB" sz="2400" dirty="0" smtClean="0">
                <a:solidFill>
                  <a:srgbClr val="000000"/>
                </a:solidFill>
                <a:latin typeface="TheSans B5 Plain" charset="0"/>
              </a:rPr>
              <a:t> </a:t>
            </a:r>
            <a:r>
              <a:rPr lang="en-GB" sz="2400" dirty="0" err="1" smtClean="0">
                <a:solidFill>
                  <a:srgbClr val="000000"/>
                </a:solidFill>
                <a:latin typeface="TheSans B5 Plain" charset="0"/>
              </a:rPr>
              <a:t>huvuddelen</a:t>
            </a:r>
            <a:r>
              <a:rPr lang="en-GB" sz="2400" dirty="0" smtClean="0">
                <a:solidFill>
                  <a:srgbClr val="000000"/>
                </a:solidFill>
                <a:latin typeface="TheSans B5 Plain" charset="0"/>
              </a:rPr>
              <a:t> </a:t>
            </a:r>
            <a:r>
              <a:rPr lang="en-GB" sz="2400" dirty="0" err="1" smtClean="0">
                <a:solidFill>
                  <a:srgbClr val="000000"/>
                </a:solidFill>
                <a:latin typeface="TheSans B5 Plain" charset="0"/>
              </a:rPr>
              <a:t>av</a:t>
            </a:r>
            <a:r>
              <a:rPr lang="en-GB" sz="2400" dirty="0" smtClean="0">
                <a:solidFill>
                  <a:srgbClr val="000000"/>
                </a:solidFill>
                <a:latin typeface="TheSans B5 Plain" charset="0"/>
              </a:rPr>
              <a:t> </a:t>
            </a:r>
            <a:r>
              <a:rPr lang="en-GB" sz="2400" dirty="0" err="1" smtClean="0">
                <a:solidFill>
                  <a:srgbClr val="000000"/>
                </a:solidFill>
                <a:latin typeface="TheSans B5 Plain" charset="0"/>
              </a:rPr>
              <a:t>uppvärmningen</a:t>
            </a:r>
            <a:r>
              <a:rPr lang="en-GB" sz="2400" dirty="0" smtClean="0">
                <a:solidFill>
                  <a:srgbClr val="000000"/>
                </a:solidFill>
                <a:latin typeface="TheSans B5 Plain" charset="0"/>
              </a:rPr>
              <a:t> sedan 1950 </a:t>
            </a:r>
            <a:r>
              <a:rPr lang="en-GB" sz="2400" dirty="0" err="1" smtClean="0">
                <a:solidFill>
                  <a:srgbClr val="000000"/>
                </a:solidFill>
                <a:latin typeface="TheSans B5 Plain" charset="0"/>
              </a:rPr>
              <a:t>beror</a:t>
            </a:r>
            <a:r>
              <a:rPr lang="en-GB" sz="2400" dirty="0" smtClean="0">
                <a:solidFill>
                  <a:srgbClr val="000000"/>
                </a:solidFill>
                <a:latin typeface="TheSans B5 Plain" charset="0"/>
              </a:rPr>
              <a:t> </a:t>
            </a:r>
            <a:r>
              <a:rPr lang="en-GB" sz="2400" dirty="0" err="1" smtClean="0">
                <a:solidFill>
                  <a:srgbClr val="000000"/>
                </a:solidFill>
                <a:latin typeface="TheSans B5 Plain" charset="0"/>
              </a:rPr>
              <a:t>på</a:t>
            </a:r>
            <a:r>
              <a:rPr lang="en-GB" sz="2400" dirty="0" smtClean="0">
                <a:solidFill>
                  <a:srgbClr val="000000"/>
                </a:solidFill>
                <a:latin typeface="TheSans B5 Plain" charset="0"/>
              </a:rPr>
              <a:t> </a:t>
            </a:r>
            <a:r>
              <a:rPr lang="en-GB" sz="2400" dirty="0" err="1" smtClean="0">
                <a:solidFill>
                  <a:srgbClr val="000000"/>
                </a:solidFill>
                <a:latin typeface="TheSans B5 Plain" charset="0"/>
              </a:rPr>
              <a:t>människans</a:t>
            </a:r>
            <a:r>
              <a:rPr lang="en-GB" sz="2400" dirty="0" smtClean="0">
                <a:solidFill>
                  <a:srgbClr val="000000"/>
                </a:solidFill>
                <a:latin typeface="TheSans B5 Plain" charset="0"/>
              </a:rPr>
              <a:t> </a:t>
            </a:r>
            <a:r>
              <a:rPr lang="en-GB" sz="2400" dirty="0" err="1" smtClean="0">
                <a:solidFill>
                  <a:srgbClr val="000000"/>
                </a:solidFill>
                <a:latin typeface="TheSans B5 Plain" charset="0"/>
              </a:rPr>
              <a:t>utsläpp</a:t>
            </a:r>
            <a:r>
              <a:rPr lang="en-GB" sz="2400" dirty="0" smtClean="0">
                <a:solidFill>
                  <a:srgbClr val="000000"/>
                </a:solidFill>
                <a:latin typeface="TheSans B5 Plain" charset="0"/>
              </a:rPr>
              <a:t> </a:t>
            </a:r>
            <a:r>
              <a:rPr lang="en-GB" sz="2400" dirty="0" err="1" smtClean="0">
                <a:solidFill>
                  <a:srgbClr val="000000"/>
                </a:solidFill>
                <a:latin typeface="TheSans B5 Plain" charset="0"/>
              </a:rPr>
              <a:t>av</a:t>
            </a:r>
            <a:r>
              <a:rPr lang="en-GB" sz="2400" dirty="0" smtClean="0">
                <a:solidFill>
                  <a:srgbClr val="000000"/>
                </a:solidFill>
                <a:latin typeface="TheSans B5 Plain" charset="0"/>
              </a:rPr>
              <a:t> </a:t>
            </a:r>
            <a:r>
              <a:rPr lang="en-GB" sz="2400" dirty="0" err="1" smtClean="0">
                <a:solidFill>
                  <a:srgbClr val="000000"/>
                </a:solidFill>
                <a:latin typeface="TheSans B5 Plain" charset="0"/>
              </a:rPr>
              <a:t>växthusgaser</a:t>
            </a:r>
            <a:endParaRPr lang="en-GB" sz="2400" dirty="0">
              <a:solidFill>
                <a:srgbClr val="000000"/>
              </a:solidFill>
              <a:latin typeface="TheSans B5 Plain" charset="0"/>
            </a:endParaRPr>
          </a:p>
        </p:txBody>
      </p:sp>
    </p:spTree>
  </p:cSld>
  <p:clrMapOvr>
    <a:masterClrMapping/>
  </p:clrMapOvr>
  <p:transition advTm="27000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5"/>
          <p:cNvSpPr>
            <a:spLocks noGrp="1" noChangeArrowheads="1"/>
          </p:cNvSpPr>
          <p:nvPr>
            <p:ph type="title"/>
          </p:nvPr>
        </p:nvSpPr>
        <p:spPr>
          <a:xfrm>
            <a:off x="468313" y="620713"/>
            <a:ext cx="6889769" cy="898525"/>
          </a:xfrm>
        </p:spPr>
        <p:txBody>
          <a:bodyPr/>
          <a:lstStyle/>
          <a:p>
            <a:pPr hangingPunct="1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dirty="0" smtClean="0">
                <a:solidFill>
                  <a:srgbClr val="000000"/>
                </a:solidFill>
                <a:latin typeface="TheSans B5 Plain" charset="0"/>
              </a:rPr>
              <a:t>CO</a:t>
            </a:r>
            <a:r>
              <a:rPr lang="en-GB" baseline="-33000" dirty="0" smtClean="0">
                <a:solidFill>
                  <a:srgbClr val="000000"/>
                </a:solidFill>
                <a:latin typeface="TheSans B5 Plain" charset="0"/>
              </a:rPr>
              <a:t>2</a:t>
            </a:r>
            <a:r>
              <a:rPr lang="en-GB" dirty="0" smtClean="0">
                <a:solidFill>
                  <a:srgbClr val="000000"/>
                </a:solidFill>
                <a:latin typeface="TheSans B5 Plain" charset="0"/>
              </a:rPr>
              <a:t>-utsläpp per land</a:t>
            </a:r>
            <a:endParaRPr lang="en-GB" dirty="0">
              <a:solidFill>
                <a:srgbClr val="000000"/>
              </a:solidFill>
              <a:latin typeface="TheSans B5 Plain" charset="0"/>
            </a:endParaRPr>
          </a:p>
        </p:txBody>
      </p:sp>
      <p:graphicFrame>
        <p:nvGraphicFramePr>
          <p:cNvPr id="2" name="Object 4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4187439059"/>
              </p:ext>
            </p:extLst>
          </p:nvPr>
        </p:nvGraphicFramePr>
        <p:xfrm>
          <a:off x="858838" y="1976438"/>
          <a:ext cx="7070725" cy="38544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29" name="TekstSylinder 4"/>
          <p:cNvSpPr txBox="1">
            <a:spLocks noChangeArrowheads="1"/>
          </p:cNvSpPr>
          <p:nvPr/>
        </p:nvSpPr>
        <p:spPr bwMode="auto">
          <a:xfrm>
            <a:off x="3995738" y="6308725"/>
            <a:ext cx="50784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200" dirty="0">
                <a:latin typeface="Arial" pitchFamily="34" charset="0"/>
                <a:cs typeface="Arial" pitchFamily="34" charset="0"/>
              </a:rPr>
              <a:t/>
            </a:r>
            <a:br>
              <a:rPr lang="en-US" sz="1200" dirty="0">
                <a:latin typeface="Arial" pitchFamily="34" charset="0"/>
                <a:cs typeface="Arial" pitchFamily="34" charset="0"/>
              </a:rPr>
            </a:br>
            <a:r>
              <a:rPr lang="en-US" sz="1200" dirty="0" err="1">
                <a:latin typeface="Arial" pitchFamily="34" charset="0"/>
                <a:cs typeface="Arial" pitchFamily="34" charset="0"/>
              </a:rPr>
              <a:t>Kilde</a:t>
            </a:r>
            <a:r>
              <a:rPr lang="en-US" sz="1200" dirty="0">
                <a:latin typeface="Arial" pitchFamily="34" charset="0"/>
                <a:cs typeface="Arial" pitchFamily="34" charset="0"/>
              </a:rPr>
              <a:t>: United Nations Millennium Development Goals Indicators </a:t>
            </a:r>
            <a:r>
              <a:rPr lang="en-US" sz="1200" dirty="0" smtClean="0">
                <a:latin typeface="Arial" pitchFamily="34" charset="0"/>
                <a:cs typeface="Arial" pitchFamily="34" charset="0"/>
              </a:rPr>
              <a:t>2006</a:t>
            </a:r>
            <a:endParaRPr lang="nb-NO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30" name="TekstSylinder 7"/>
          <p:cNvSpPr txBox="1">
            <a:spLocks noChangeArrowheads="1"/>
          </p:cNvSpPr>
          <p:nvPr/>
        </p:nvSpPr>
        <p:spPr bwMode="auto">
          <a:xfrm rot="-5400000">
            <a:off x="-677863" y="3924301"/>
            <a:ext cx="24479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nb-NO" sz="1400" dirty="0" smtClean="0">
                <a:latin typeface="Arial" pitchFamily="34" charset="0"/>
                <a:cs typeface="Arial" pitchFamily="34" charset="0"/>
              </a:rPr>
              <a:t>%av  verdens CO</a:t>
            </a:r>
            <a:r>
              <a:rPr lang="nb-NO" sz="1400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nb-NO" sz="1400" dirty="0" smtClean="0">
                <a:latin typeface="Arial" pitchFamily="34" charset="0"/>
                <a:cs typeface="Arial" pitchFamily="34" charset="0"/>
              </a:rPr>
              <a:t>-utslipp</a:t>
            </a:r>
            <a:endParaRPr lang="nb-NO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40" name="Plassholder for bunntekst 4"/>
          <p:cNvSpPr txBox="1">
            <a:spLocks noGrp="1"/>
          </p:cNvSpPr>
          <p:nvPr/>
        </p:nvSpPr>
        <p:spPr bwMode="auto">
          <a:xfrm rot="5400000">
            <a:off x="7258844" y="2137569"/>
            <a:ext cx="3035300" cy="38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vert="eaVert"/>
          <a:lstStyle>
            <a:lvl1pPr defTabSz="9128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9128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9128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9128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9128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endParaRPr lang="nb-NO" sz="2000">
              <a:latin typeface="Coventry Hvy ITC TT" pitchFamily="2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4336551"/>
      </p:ext>
    </p:extLst>
  </p:cSld>
  <p:clrMapOvr>
    <a:masterClrMapping/>
  </p:clrMapOvr>
  <p:transition advTm="6000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5"/>
          <p:cNvSpPr>
            <a:spLocks noGrp="1" noChangeArrowheads="1"/>
          </p:cNvSpPr>
          <p:nvPr>
            <p:ph type="title" idx="4294967295"/>
          </p:nvPr>
        </p:nvSpPr>
        <p:spPr>
          <a:xfrm>
            <a:off x="468313" y="620713"/>
            <a:ext cx="8229600" cy="898525"/>
          </a:xfrm>
        </p:spPr>
        <p:txBody>
          <a:bodyPr/>
          <a:lstStyle/>
          <a:p>
            <a:pPr defTabSz="912813" eaLnBrk="1" hangingPunct="1"/>
            <a:r>
              <a:rPr lang="en-GB" dirty="0" smtClean="0">
                <a:solidFill>
                  <a:srgbClr val="000000"/>
                </a:solidFill>
                <a:latin typeface="TheSans B5 Plain" charset="0"/>
              </a:rPr>
              <a:t>CO</a:t>
            </a:r>
            <a:r>
              <a:rPr lang="en-GB" baseline="-33000" dirty="0" smtClean="0">
                <a:solidFill>
                  <a:srgbClr val="000000"/>
                </a:solidFill>
                <a:latin typeface="TheSans B5 Plain" charset="0"/>
              </a:rPr>
              <a:t>2</a:t>
            </a:r>
            <a:r>
              <a:rPr lang="en-GB" dirty="0" smtClean="0">
                <a:solidFill>
                  <a:srgbClr val="000000"/>
                </a:solidFill>
                <a:latin typeface="TheSans B5 Plain" charset="0"/>
              </a:rPr>
              <a:t>-utsläpp per person</a:t>
            </a:r>
            <a:endParaRPr lang="nb-NO" dirty="0" smtClean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2" name="Object 4"/>
          <p:cNvGraphicFramePr>
            <a:graphicFrameLocks noGrp="1" noChangeAspect="1"/>
          </p:cNvGraphicFramePr>
          <p:nvPr>
            <p:ph idx="4294967295"/>
            <p:extLst>
              <p:ext uri="{D42A27DB-BD31-4B8C-83A1-F6EECF244321}">
                <p14:modId xmlns="" xmlns:p14="http://schemas.microsoft.com/office/powerpoint/2010/main" val="2164269407"/>
              </p:ext>
            </p:extLst>
          </p:nvPr>
        </p:nvGraphicFramePr>
        <p:xfrm>
          <a:off x="841375" y="2600325"/>
          <a:ext cx="7124700" cy="3225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8676" name="TekstSylinder 7"/>
          <p:cNvSpPr txBox="1">
            <a:spLocks noChangeArrowheads="1"/>
          </p:cNvSpPr>
          <p:nvPr/>
        </p:nvSpPr>
        <p:spPr bwMode="auto">
          <a:xfrm rot="-5400000">
            <a:off x="-297656" y="3848894"/>
            <a:ext cx="169703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nb-NO" sz="1400" dirty="0">
                <a:latin typeface="Arial" pitchFamily="34" charset="0"/>
                <a:cs typeface="Arial" pitchFamily="34" charset="0"/>
              </a:rPr>
              <a:t> </a:t>
            </a:r>
            <a:r>
              <a:rPr lang="nb-NO" sz="1400" dirty="0" smtClean="0">
                <a:latin typeface="Arial" pitchFamily="34" charset="0"/>
                <a:cs typeface="Arial" pitchFamily="34" charset="0"/>
              </a:rPr>
              <a:t>Ton </a:t>
            </a:r>
            <a:r>
              <a:rPr lang="nb-NO" sz="1400" dirty="0">
                <a:latin typeface="Arial" pitchFamily="34" charset="0"/>
                <a:cs typeface="Arial" pitchFamily="34" charset="0"/>
              </a:rPr>
              <a:t>CO</a:t>
            </a:r>
            <a:r>
              <a:rPr lang="nb-NO" sz="1400" baseline="-25000" dirty="0">
                <a:latin typeface="Arial" pitchFamily="34" charset="0"/>
                <a:cs typeface="Arial" pitchFamily="34" charset="0"/>
              </a:rPr>
              <a:t>2</a:t>
            </a:r>
          </a:p>
        </p:txBody>
      </p:sp>
      <p:sp>
        <p:nvSpPr>
          <p:cNvPr id="28678" name="TekstSylinder 4"/>
          <p:cNvSpPr txBox="1">
            <a:spLocks noChangeArrowheads="1"/>
          </p:cNvSpPr>
          <p:nvPr/>
        </p:nvSpPr>
        <p:spPr bwMode="auto">
          <a:xfrm>
            <a:off x="3995738" y="6308725"/>
            <a:ext cx="50784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200" dirty="0">
                <a:latin typeface="Arial" pitchFamily="34" charset="0"/>
                <a:cs typeface="Arial" pitchFamily="34" charset="0"/>
              </a:rPr>
              <a:t/>
            </a:r>
            <a:br>
              <a:rPr lang="en-US" sz="1200" dirty="0">
                <a:latin typeface="Arial" pitchFamily="34" charset="0"/>
                <a:cs typeface="Arial" pitchFamily="34" charset="0"/>
              </a:rPr>
            </a:br>
            <a:r>
              <a:rPr lang="en-US" sz="1200" dirty="0" err="1">
                <a:latin typeface="Arial" pitchFamily="34" charset="0"/>
                <a:cs typeface="Arial" pitchFamily="34" charset="0"/>
              </a:rPr>
              <a:t>Kilde</a:t>
            </a:r>
            <a:r>
              <a:rPr lang="en-US" sz="1200" dirty="0">
                <a:latin typeface="Arial" pitchFamily="34" charset="0"/>
                <a:cs typeface="Arial" pitchFamily="34" charset="0"/>
              </a:rPr>
              <a:t>: United Nations Millennium Development Goals Indicators </a:t>
            </a:r>
            <a:r>
              <a:rPr lang="en-US" sz="1200" dirty="0" smtClean="0">
                <a:latin typeface="Arial" pitchFamily="34" charset="0"/>
                <a:cs typeface="Arial" pitchFamily="34" charset="0"/>
              </a:rPr>
              <a:t>2006</a:t>
            </a:r>
            <a:endParaRPr lang="nb-NO" sz="12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advTm="21000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Rectangle 5"/>
          <p:cNvSpPr>
            <a:spLocks noGrp="1" noChangeArrowheads="1"/>
          </p:cNvSpPr>
          <p:nvPr>
            <p:ph type="title" idx="4294967295"/>
          </p:nvPr>
        </p:nvSpPr>
        <p:spPr>
          <a:xfrm>
            <a:off x="468313" y="620713"/>
            <a:ext cx="8229600" cy="898525"/>
          </a:xfrm>
        </p:spPr>
        <p:txBody>
          <a:bodyPr/>
          <a:lstStyle/>
          <a:p>
            <a:pPr defTabSz="912813" eaLnBrk="1" hangingPunct="1"/>
            <a:r>
              <a:rPr lang="nb-NO" dirty="0" smtClean="0">
                <a:latin typeface="Arial" pitchFamily="34" charset="0"/>
                <a:cs typeface="Arial" pitchFamily="34" charset="0"/>
              </a:rPr>
              <a:t>CO</a:t>
            </a:r>
            <a:r>
              <a:rPr lang="nb-NO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nb-NO" dirty="0" smtClean="0">
                <a:latin typeface="Arial" pitchFamily="34" charset="0"/>
                <a:cs typeface="Arial" pitchFamily="34" charset="0"/>
              </a:rPr>
              <a:t>-utslipp per person</a:t>
            </a:r>
          </a:p>
        </p:txBody>
      </p:sp>
      <p:graphicFrame>
        <p:nvGraphicFramePr>
          <p:cNvPr id="2" name="Object 4"/>
          <p:cNvGraphicFramePr>
            <a:graphicFrameLocks noGrp="1" noChangeAspect="1"/>
          </p:cNvGraphicFramePr>
          <p:nvPr>
            <p:ph idx="4294967295"/>
          </p:nvPr>
        </p:nvGraphicFramePr>
        <p:xfrm>
          <a:off x="846138" y="2687638"/>
          <a:ext cx="7372350" cy="28876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9701" name="TekstSylinder 7"/>
          <p:cNvSpPr txBox="1">
            <a:spLocks noChangeArrowheads="1"/>
          </p:cNvSpPr>
          <p:nvPr/>
        </p:nvSpPr>
        <p:spPr bwMode="auto">
          <a:xfrm rot="-5400000">
            <a:off x="-283369" y="3879057"/>
            <a:ext cx="169703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nb-NO" sz="1400" dirty="0">
                <a:latin typeface="Arial" pitchFamily="34" charset="0"/>
                <a:cs typeface="Arial" pitchFamily="34" charset="0"/>
              </a:rPr>
              <a:t> </a:t>
            </a:r>
            <a:r>
              <a:rPr lang="nb-NO" sz="1400" dirty="0" smtClean="0">
                <a:latin typeface="Arial" pitchFamily="34" charset="0"/>
                <a:cs typeface="Arial" pitchFamily="34" charset="0"/>
              </a:rPr>
              <a:t>Ton </a:t>
            </a:r>
            <a:r>
              <a:rPr lang="nb-NO" sz="1400" dirty="0">
                <a:latin typeface="Arial" pitchFamily="34" charset="0"/>
                <a:cs typeface="Arial" pitchFamily="34" charset="0"/>
              </a:rPr>
              <a:t>CO</a:t>
            </a:r>
            <a:r>
              <a:rPr lang="nb-NO" sz="1400" baseline="-25000" dirty="0">
                <a:latin typeface="Arial" pitchFamily="34" charset="0"/>
                <a:cs typeface="Arial" pitchFamily="34" charset="0"/>
              </a:rPr>
              <a:t>2</a:t>
            </a:r>
          </a:p>
        </p:txBody>
      </p:sp>
      <p:sp>
        <p:nvSpPr>
          <p:cNvPr id="29702" name="TekstSylinder 4"/>
          <p:cNvSpPr txBox="1">
            <a:spLocks noChangeArrowheads="1"/>
          </p:cNvSpPr>
          <p:nvPr/>
        </p:nvSpPr>
        <p:spPr bwMode="auto">
          <a:xfrm>
            <a:off x="3995738" y="6308725"/>
            <a:ext cx="50784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200" dirty="0">
                <a:latin typeface="Arial" pitchFamily="34" charset="0"/>
                <a:cs typeface="Arial" pitchFamily="34" charset="0"/>
              </a:rPr>
              <a:t/>
            </a:r>
            <a:br>
              <a:rPr lang="en-US" sz="1200" dirty="0">
                <a:latin typeface="Arial" pitchFamily="34" charset="0"/>
                <a:cs typeface="Arial" pitchFamily="34" charset="0"/>
              </a:rPr>
            </a:br>
            <a:r>
              <a:rPr lang="en-US" sz="1200" dirty="0" err="1">
                <a:latin typeface="Arial" pitchFamily="34" charset="0"/>
                <a:cs typeface="Arial" pitchFamily="34" charset="0"/>
              </a:rPr>
              <a:t>Kilde</a:t>
            </a:r>
            <a:r>
              <a:rPr lang="en-US" sz="1200" dirty="0">
                <a:latin typeface="Arial" pitchFamily="34" charset="0"/>
                <a:cs typeface="Arial" pitchFamily="34" charset="0"/>
              </a:rPr>
              <a:t>: United Nations Millennium Development Goals Indicators </a:t>
            </a:r>
            <a:r>
              <a:rPr lang="en-US" sz="1200" dirty="0" smtClean="0">
                <a:latin typeface="Arial" pitchFamily="34" charset="0"/>
                <a:cs typeface="Arial" pitchFamily="34" charset="0"/>
              </a:rPr>
              <a:t>2006</a:t>
            </a:r>
            <a:endParaRPr lang="nb-NO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Line 11"/>
          <p:cNvSpPr>
            <a:spLocks noChangeShapeType="1"/>
          </p:cNvSpPr>
          <p:nvPr/>
        </p:nvSpPr>
        <p:spPr bwMode="auto">
          <a:xfrm>
            <a:off x="1643042" y="4357694"/>
            <a:ext cx="5567362" cy="1588"/>
          </a:xfrm>
          <a:prstGeom prst="line">
            <a:avLst/>
          </a:prstGeom>
          <a:noFill/>
          <a:ln w="36720">
            <a:solidFill>
              <a:srgbClr val="00008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  <p:transition advTm="8000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Rectangle 5"/>
          <p:cNvSpPr>
            <a:spLocks noGrp="1" noChangeArrowheads="1"/>
          </p:cNvSpPr>
          <p:nvPr>
            <p:ph type="title"/>
          </p:nvPr>
        </p:nvSpPr>
        <p:spPr>
          <a:xfrm>
            <a:off x="428625" y="642938"/>
            <a:ext cx="8229600" cy="898525"/>
          </a:xfrm>
        </p:spPr>
        <p:txBody>
          <a:bodyPr/>
          <a:lstStyle/>
          <a:p>
            <a:pPr defTabSz="912813" eaLnBrk="1" hangingPunct="1"/>
            <a:r>
              <a:rPr lang="nb-NO" dirty="0" smtClean="0">
                <a:latin typeface="Arial" pitchFamily="34" charset="0"/>
                <a:cs typeface="Arial" pitchFamily="34" charset="0"/>
              </a:rPr>
              <a:t>CO</a:t>
            </a:r>
            <a:r>
              <a:rPr lang="nb-NO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nb-NO" dirty="0" smtClean="0">
                <a:latin typeface="Arial" pitchFamily="34" charset="0"/>
                <a:cs typeface="Arial" pitchFamily="34" charset="0"/>
              </a:rPr>
              <a:t>-utslipp per person</a:t>
            </a:r>
          </a:p>
        </p:txBody>
      </p:sp>
      <p:sp>
        <p:nvSpPr>
          <p:cNvPr id="8" name="TekstSylinder 7"/>
          <p:cNvSpPr txBox="1"/>
          <p:nvPr/>
        </p:nvSpPr>
        <p:spPr>
          <a:xfrm rot="16200000">
            <a:off x="-288131" y="4134644"/>
            <a:ext cx="1697038" cy="304800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nb-NO" sz="1400" dirty="0">
                <a:latin typeface="Arial" pitchFamily="34" charset="0"/>
                <a:cs typeface="Arial" pitchFamily="34" charset="0"/>
              </a:rPr>
              <a:t> </a:t>
            </a:r>
            <a:r>
              <a:rPr lang="nb-NO" sz="1400" dirty="0" smtClean="0">
                <a:latin typeface="Arial" pitchFamily="34" charset="0"/>
                <a:cs typeface="Arial" pitchFamily="34" charset="0"/>
              </a:rPr>
              <a:t>Ton </a:t>
            </a:r>
            <a:r>
              <a:rPr lang="nb-NO" sz="1400" dirty="0">
                <a:latin typeface="Arial" pitchFamily="34" charset="0"/>
                <a:cs typeface="Arial" pitchFamily="34" charset="0"/>
              </a:rPr>
              <a:t>CO</a:t>
            </a:r>
            <a:r>
              <a:rPr lang="nb-NO" sz="1400" baseline="-25000" dirty="0">
                <a:latin typeface="Arial" pitchFamily="34" charset="0"/>
                <a:cs typeface="Arial" pitchFamily="34" charset="0"/>
              </a:rPr>
              <a:t>2</a:t>
            </a:r>
          </a:p>
        </p:txBody>
      </p:sp>
      <p:sp>
        <p:nvSpPr>
          <p:cNvPr id="4105" name="TekstSylinder 4"/>
          <p:cNvSpPr txBox="1">
            <a:spLocks noChangeArrowheads="1"/>
          </p:cNvSpPr>
          <p:nvPr/>
        </p:nvSpPr>
        <p:spPr bwMode="auto">
          <a:xfrm>
            <a:off x="4065588" y="6224588"/>
            <a:ext cx="507841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200" dirty="0">
                <a:latin typeface="Arial" pitchFamily="34" charset="0"/>
                <a:cs typeface="Arial" pitchFamily="34" charset="0"/>
              </a:rPr>
              <a:t/>
            </a:r>
            <a:br>
              <a:rPr lang="en-US" sz="1200" dirty="0">
                <a:latin typeface="Arial" pitchFamily="34" charset="0"/>
                <a:cs typeface="Arial" pitchFamily="34" charset="0"/>
              </a:rPr>
            </a:br>
            <a:r>
              <a:rPr lang="en-US" sz="1200" dirty="0" smtClean="0">
                <a:latin typeface="Arial" pitchFamily="34" charset="0"/>
                <a:cs typeface="Arial" pitchFamily="34" charset="0"/>
              </a:rPr>
              <a:t>K</a:t>
            </a:r>
            <a:r>
              <a:rPr lang="en-GB" sz="1200" dirty="0" smtClean="0">
                <a:solidFill>
                  <a:srgbClr val="000000"/>
                </a:solidFill>
                <a:cs typeface="+mn-ea" charset="0"/>
              </a:rPr>
              <a:t> </a:t>
            </a:r>
            <a:r>
              <a:rPr lang="en-GB" sz="1200" dirty="0" err="1" smtClean="0">
                <a:solidFill>
                  <a:srgbClr val="000000"/>
                </a:solidFill>
                <a:cs typeface="+mn-ea" charset="0"/>
              </a:rPr>
              <a:t>älla</a:t>
            </a:r>
            <a:r>
              <a:rPr lang="en-US" sz="1200" dirty="0" smtClean="0">
                <a:latin typeface="Arial" pitchFamily="34" charset="0"/>
                <a:cs typeface="Arial" pitchFamily="34" charset="0"/>
              </a:rPr>
              <a:t>: </a:t>
            </a:r>
            <a:r>
              <a:rPr lang="en-US" sz="1200" dirty="0">
                <a:latin typeface="Arial" pitchFamily="34" charset="0"/>
                <a:cs typeface="Arial" pitchFamily="34" charset="0"/>
              </a:rPr>
              <a:t>United Nations Millennium Development Goals Indicators </a:t>
            </a:r>
            <a:r>
              <a:rPr lang="en-US" sz="1200" dirty="0" smtClean="0">
                <a:latin typeface="Arial" pitchFamily="34" charset="0"/>
                <a:cs typeface="Arial" pitchFamily="34" charset="0"/>
              </a:rPr>
              <a:t>2006</a:t>
            </a:r>
            <a:endParaRPr lang="nb-NO" sz="1200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2" name="Objekt 3"/>
          <p:cNvGraphicFramePr>
            <a:graphicFrameLocks noGrp="1" noChangeAspect="1"/>
          </p:cNvGraphicFramePr>
          <p:nvPr>
            <p:extLst>
              <p:ext uri="{D42A27DB-BD31-4B8C-83A1-F6EECF244321}">
                <p14:modId xmlns="" xmlns:p14="http://schemas.microsoft.com/office/powerpoint/2010/main" val="1469413540"/>
              </p:ext>
            </p:extLst>
          </p:nvPr>
        </p:nvGraphicFramePr>
        <p:xfrm>
          <a:off x="763588" y="2183656"/>
          <a:ext cx="7369175" cy="3530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Line 6"/>
          <p:cNvSpPr>
            <a:spLocks noChangeShapeType="1"/>
          </p:cNvSpPr>
          <p:nvPr/>
        </p:nvSpPr>
        <p:spPr bwMode="auto">
          <a:xfrm>
            <a:off x="1643042" y="4286256"/>
            <a:ext cx="5513388" cy="1588"/>
          </a:xfrm>
          <a:prstGeom prst="line">
            <a:avLst/>
          </a:prstGeom>
          <a:noFill/>
          <a:ln w="36720">
            <a:solidFill>
              <a:srgbClr val="00008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3737917658"/>
      </p:ext>
    </p:extLst>
  </p:cSld>
  <p:clrMapOvr>
    <a:masterClrMapping/>
  </p:clrMapOvr>
  <p:transition advTm="6000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730250"/>
            <a:ext cx="8229600" cy="898525"/>
          </a:xfrm>
        </p:spPr>
        <p:txBody>
          <a:bodyPr/>
          <a:lstStyle/>
          <a:p>
            <a:pPr defTabSz="912813" eaLnBrk="1" hangingPunct="1"/>
            <a:r>
              <a:rPr lang="nb-NO" dirty="0" smtClean="0">
                <a:latin typeface="Arial" pitchFamily="34" charset="0"/>
                <a:cs typeface="Arial" pitchFamily="34" charset="0"/>
              </a:rPr>
              <a:t>Kyoto-avtalet 1997</a:t>
            </a:r>
          </a:p>
        </p:txBody>
      </p:sp>
      <p:sp>
        <p:nvSpPr>
          <p:cNvPr id="31748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68313" y="3190875"/>
            <a:ext cx="8229600" cy="2935288"/>
          </a:xfrm>
        </p:spPr>
        <p:txBody>
          <a:bodyPr/>
          <a:lstStyle/>
          <a:p>
            <a:pPr marL="333375" indent="-333375" hangingPunct="1">
              <a:spcBef>
                <a:spcPts val="638"/>
              </a:spcBef>
              <a:buSzPct val="45000"/>
              <a:buFont typeface="Symbol" charset="2"/>
              <a:buChar char=""/>
              <a:tabLst>
                <a:tab pos="333375" algn="l"/>
                <a:tab pos="790575" algn="l"/>
                <a:tab pos="1247775" algn="l"/>
                <a:tab pos="1704975" algn="l"/>
                <a:tab pos="2162175" algn="l"/>
                <a:tab pos="2619375" algn="l"/>
                <a:tab pos="3076575" algn="l"/>
                <a:tab pos="3533775" algn="l"/>
                <a:tab pos="3990975" algn="l"/>
                <a:tab pos="4448175" algn="l"/>
                <a:tab pos="4905375" algn="l"/>
                <a:tab pos="5362575" algn="l"/>
                <a:tab pos="5819775" algn="l"/>
                <a:tab pos="6276975" algn="l"/>
                <a:tab pos="6734175" algn="l"/>
                <a:tab pos="7191375" algn="l"/>
                <a:tab pos="7648575" algn="l"/>
                <a:tab pos="8105775" algn="l"/>
                <a:tab pos="8562975" algn="l"/>
                <a:tab pos="9020175" algn="l"/>
                <a:tab pos="9477375" algn="l"/>
              </a:tabLst>
            </a:pPr>
            <a:r>
              <a:rPr lang="en-GB" dirty="0" smtClean="0">
                <a:solidFill>
                  <a:srgbClr val="000000"/>
                </a:solidFill>
                <a:latin typeface="TheSans B5 Plain" charset="0"/>
              </a:rPr>
              <a:t>184 </a:t>
            </a:r>
            <a:r>
              <a:rPr lang="en-GB" dirty="0" err="1" smtClean="0">
                <a:solidFill>
                  <a:srgbClr val="000000"/>
                </a:solidFill>
                <a:latin typeface="TheSans B5 Plain" charset="0"/>
              </a:rPr>
              <a:t>länder</a:t>
            </a:r>
            <a:r>
              <a:rPr lang="en-GB" dirty="0" smtClean="0">
                <a:solidFill>
                  <a:srgbClr val="000000"/>
                </a:solidFill>
                <a:latin typeface="TheSans B5 Plain" charset="0"/>
              </a:rPr>
              <a:t> </a:t>
            </a:r>
            <a:r>
              <a:rPr lang="en-GB" dirty="0" err="1" smtClean="0">
                <a:solidFill>
                  <a:srgbClr val="000000"/>
                </a:solidFill>
                <a:latin typeface="TheSans B5 Plain" charset="0"/>
              </a:rPr>
              <a:t>har</a:t>
            </a:r>
            <a:r>
              <a:rPr lang="en-GB" dirty="0" smtClean="0">
                <a:solidFill>
                  <a:srgbClr val="000000"/>
                </a:solidFill>
                <a:latin typeface="TheSans B5 Plain" charset="0"/>
              </a:rPr>
              <a:t> </a:t>
            </a:r>
            <a:r>
              <a:rPr lang="en-GB" dirty="0" err="1" smtClean="0">
                <a:solidFill>
                  <a:srgbClr val="000000"/>
                </a:solidFill>
                <a:latin typeface="TheSans B5 Plain" charset="0"/>
              </a:rPr>
              <a:t>skrivit</a:t>
            </a:r>
            <a:r>
              <a:rPr lang="en-GB" dirty="0" smtClean="0">
                <a:solidFill>
                  <a:srgbClr val="000000"/>
                </a:solidFill>
                <a:latin typeface="TheSans B5 Plain" charset="0"/>
              </a:rPr>
              <a:t> under</a:t>
            </a:r>
          </a:p>
          <a:p>
            <a:pPr marL="333375" indent="-333375" hangingPunct="1">
              <a:spcBef>
                <a:spcPts val="638"/>
              </a:spcBef>
              <a:buSzPct val="45000"/>
              <a:buFont typeface="Symbol" charset="2"/>
              <a:buChar char=""/>
              <a:tabLst>
                <a:tab pos="333375" algn="l"/>
                <a:tab pos="790575" algn="l"/>
                <a:tab pos="1247775" algn="l"/>
                <a:tab pos="1704975" algn="l"/>
                <a:tab pos="2162175" algn="l"/>
                <a:tab pos="2619375" algn="l"/>
                <a:tab pos="3076575" algn="l"/>
                <a:tab pos="3533775" algn="l"/>
                <a:tab pos="3990975" algn="l"/>
                <a:tab pos="4448175" algn="l"/>
                <a:tab pos="4905375" algn="l"/>
                <a:tab pos="5362575" algn="l"/>
                <a:tab pos="5819775" algn="l"/>
                <a:tab pos="6276975" algn="l"/>
                <a:tab pos="6734175" algn="l"/>
                <a:tab pos="7191375" algn="l"/>
                <a:tab pos="7648575" algn="l"/>
                <a:tab pos="8105775" algn="l"/>
                <a:tab pos="8562975" algn="l"/>
                <a:tab pos="9020175" algn="l"/>
                <a:tab pos="9477375" algn="l"/>
              </a:tabLst>
            </a:pPr>
            <a:r>
              <a:rPr lang="en-GB" dirty="0" smtClean="0">
                <a:solidFill>
                  <a:srgbClr val="000000"/>
                </a:solidFill>
                <a:latin typeface="TheSans B5 Plain" charset="0"/>
              </a:rPr>
              <a:t>Rika land </a:t>
            </a:r>
            <a:r>
              <a:rPr lang="en-GB" dirty="0" err="1" smtClean="0">
                <a:solidFill>
                  <a:srgbClr val="000000"/>
                </a:solidFill>
                <a:latin typeface="TheSans B5 Plain" charset="0"/>
              </a:rPr>
              <a:t>gör</a:t>
            </a:r>
            <a:r>
              <a:rPr lang="en-GB" dirty="0" smtClean="0">
                <a:solidFill>
                  <a:srgbClr val="000000"/>
                </a:solidFill>
                <a:latin typeface="TheSans B5 Plain" charset="0"/>
              </a:rPr>
              <a:t> </a:t>
            </a:r>
            <a:r>
              <a:rPr lang="en-GB" dirty="0" err="1" smtClean="0">
                <a:solidFill>
                  <a:srgbClr val="000000"/>
                </a:solidFill>
                <a:latin typeface="TheSans B5 Plain" charset="0"/>
              </a:rPr>
              <a:t>störst</a:t>
            </a:r>
            <a:r>
              <a:rPr lang="en-GB" dirty="0" smtClean="0">
                <a:solidFill>
                  <a:srgbClr val="000000"/>
                </a:solidFill>
                <a:latin typeface="TheSans B5 Plain" charset="0"/>
              </a:rPr>
              <a:t> </a:t>
            </a:r>
            <a:r>
              <a:rPr lang="en-GB" dirty="0" err="1" smtClean="0">
                <a:solidFill>
                  <a:srgbClr val="000000"/>
                </a:solidFill>
                <a:latin typeface="TheSans B5 Plain" charset="0"/>
              </a:rPr>
              <a:t>nedskärningar</a:t>
            </a:r>
            <a:r>
              <a:rPr lang="en-GB" dirty="0" smtClean="0">
                <a:solidFill>
                  <a:srgbClr val="000000"/>
                </a:solidFill>
                <a:latin typeface="TheSans B5 Plain" charset="0"/>
              </a:rPr>
              <a:t>; </a:t>
            </a:r>
          </a:p>
          <a:p>
            <a:pPr marL="333375" indent="-333375" hangingPunct="1">
              <a:spcBef>
                <a:spcPts val="638"/>
              </a:spcBef>
              <a:buClrTx/>
              <a:buSzTx/>
              <a:buFontTx/>
              <a:buNone/>
              <a:tabLst>
                <a:tab pos="333375" algn="l"/>
                <a:tab pos="790575" algn="l"/>
                <a:tab pos="1247775" algn="l"/>
                <a:tab pos="1704975" algn="l"/>
                <a:tab pos="2162175" algn="l"/>
                <a:tab pos="2619375" algn="l"/>
                <a:tab pos="3076575" algn="l"/>
                <a:tab pos="3533775" algn="l"/>
                <a:tab pos="3990975" algn="l"/>
                <a:tab pos="4448175" algn="l"/>
                <a:tab pos="4905375" algn="l"/>
                <a:tab pos="5362575" algn="l"/>
                <a:tab pos="5819775" algn="l"/>
                <a:tab pos="6276975" algn="l"/>
                <a:tab pos="6734175" algn="l"/>
                <a:tab pos="7191375" algn="l"/>
                <a:tab pos="7648575" algn="l"/>
                <a:tab pos="8105775" algn="l"/>
                <a:tab pos="8562975" algn="l"/>
                <a:tab pos="9020175" algn="l"/>
                <a:tab pos="9477375" algn="l"/>
              </a:tabLst>
            </a:pPr>
            <a:r>
              <a:rPr lang="en-GB" dirty="0" smtClean="0">
                <a:solidFill>
                  <a:srgbClr val="000000"/>
                </a:solidFill>
                <a:latin typeface="TheSans B5 Plain" charset="0"/>
              </a:rPr>
              <a:t>		</a:t>
            </a:r>
            <a:r>
              <a:rPr lang="en-GB" i="1" dirty="0" smtClean="0">
                <a:solidFill>
                  <a:srgbClr val="000000"/>
                </a:solidFill>
                <a:latin typeface="TheSans B5 Plain" charset="0"/>
              </a:rPr>
              <a:t>”</a:t>
            </a:r>
            <a:r>
              <a:rPr lang="en-GB" i="1" dirty="0" err="1" smtClean="0">
                <a:solidFill>
                  <a:srgbClr val="000000"/>
                </a:solidFill>
                <a:latin typeface="Times New Roman" pitchFamily="16" charset="0"/>
              </a:rPr>
              <a:t>gemensamt</a:t>
            </a:r>
            <a:r>
              <a:rPr lang="en-GB" i="1" dirty="0" smtClean="0">
                <a:solidFill>
                  <a:srgbClr val="000000"/>
                </a:solidFill>
                <a:latin typeface="Times New Roman" pitchFamily="16" charset="0"/>
              </a:rPr>
              <a:t>, men </a:t>
            </a:r>
            <a:r>
              <a:rPr lang="en-GB" i="1" dirty="0" err="1" smtClean="0">
                <a:solidFill>
                  <a:srgbClr val="000000"/>
                </a:solidFill>
                <a:latin typeface="Times New Roman" pitchFamily="16" charset="0"/>
              </a:rPr>
              <a:t>differentierat</a:t>
            </a:r>
            <a:r>
              <a:rPr lang="en-GB" i="1" dirty="0" smtClean="0">
                <a:solidFill>
                  <a:srgbClr val="000000"/>
                </a:solidFill>
                <a:latin typeface="Times New Roman" pitchFamily="16" charset="0"/>
              </a:rPr>
              <a:t> </a:t>
            </a:r>
            <a:r>
              <a:rPr lang="en-GB" i="1" dirty="0" err="1" smtClean="0">
                <a:solidFill>
                  <a:srgbClr val="000000"/>
                </a:solidFill>
                <a:latin typeface="Times New Roman" pitchFamily="16" charset="0"/>
              </a:rPr>
              <a:t>ansva</a:t>
            </a:r>
            <a:r>
              <a:rPr lang="en-GB" i="1" dirty="0" err="1" smtClean="0">
                <a:solidFill>
                  <a:srgbClr val="000000"/>
                </a:solidFill>
                <a:latin typeface="TheSans B5 Plain" charset="0"/>
              </a:rPr>
              <a:t>r</a:t>
            </a:r>
            <a:r>
              <a:rPr lang="en-GB" i="1" dirty="0" smtClean="0">
                <a:solidFill>
                  <a:srgbClr val="000000"/>
                </a:solidFill>
                <a:latin typeface="TheSans B5 Plain" charset="0"/>
              </a:rPr>
              <a:t>”</a:t>
            </a:r>
            <a:endParaRPr lang="en-GB" i="1" dirty="0">
              <a:solidFill>
                <a:srgbClr val="000000"/>
              </a:solidFill>
              <a:latin typeface="TheSans B5 Plain" charset="0"/>
            </a:endParaRPr>
          </a:p>
        </p:txBody>
      </p:sp>
      <p:pic>
        <p:nvPicPr>
          <p:cNvPr id="31749" name="Picture 5" descr="cop3_logo (2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663575"/>
            <a:ext cx="1190625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27000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eaLnBrk="1" hangingPunct="1"/>
            <a:r>
              <a:rPr lang="nb-NO" b="1" dirty="0" smtClean="0">
                <a:latin typeface="Arial" pitchFamily="34" charset="0"/>
                <a:cs typeface="Arial" pitchFamily="34" charset="0"/>
              </a:rPr>
              <a:t>Ingen</a:t>
            </a:r>
            <a:r>
              <a:rPr lang="nb-NO" dirty="0" smtClean="0">
                <a:latin typeface="Arial" pitchFamily="34" charset="0"/>
                <a:cs typeface="Arial" pitchFamily="34" charset="0"/>
              </a:rPr>
              <a:t> enighet 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457200" y="4652963"/>
            <a:ext cx="8229600" cy="1473200"/>
          </a:xfrm>
        </p:spPr>
        <p:txBody>
          <a:bodyPr/>
          <a:lstStyle/>
          <a:p>
            <a:pPr algn="ctr" eaLnBrk="1" hangingPunct="1">
              <a:lnSpc>
                <a:spcPct val="80000"/>
              </a:lnSpc>
              <a:buFontTx/>
              <a:buNone/>
            </a:pPr>
            <a:endParaRPr lang="nb-NO" sz="1400" dirty="0" smtClean="0">
              <a:latin typeface="Arial" pitchFamily="34" charset="0"/>
              <a:cs typeface="Arial" pitchFamily="34" charset="0"/>
            </a:endParaRPr>
          </a:p>
          <a:p>
            <a:pPr eaLnBrk="1" hangingPunct="1">
              <a:lnSpc>
                <a:spcPct val="80000"/>
              </a:lnSpc>
            </a:pPr>
            <a:endParaRPr lang="nb-NO" sz="1400" dirty="0" smtClean="0">
              <a:latin typeface="Arial" pitchFamily="34" charset="0"/>
              <a:cs typeface="Arial" pitchFamily="34" charset="0"/>
            </a:endParaRPr>
          </a:p>
          <a:p>
            <a:pPr algn="ctr" eaLnBrk="1" hangingPunct="1">
              <a:lnSpc>
                <a:spcPct val="80000"/>
              </a:lnSpc>
              <a:buNone/>
            </a:pPr>
            <a:r>
              <a:rPr lang="en-GB" sz="4800" dirty="0" smtClean="0">
                <a:solidFill>
                  <a:srgbClr val="000000"/>
                </a:solidFill>
                <a:latin typeface="TheSans B7 Bold" pitchFamily="32" charset="0"/>
              </a:rPr>
              <a:t>UTSLÄPPEN FORTSÄTTER</a:t>
            </a:r>
          </a:p>
          <a:p>
            <a:pPr algn="ctr" eaLnBrk="1" hangingPunct="1">
              <a:lnSpc>
                <a:spcPct val="80000"/>
              </a:lnSpc>
              <a:buFontTx/>
              <a:buNone/>
            </a:pPr>
            <a:endParaRPr lang="nb-NO" sz="4500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8196" name="Picture 4" descr="grønt spørsmålstegn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54288" y="1485900"/>
            <a:ext cx="4011612" cy="3294063"/>
          </a:xfrm>
          <a:noFill/>
        </p:spPr>
      </p:pic>
    </p:spTree>
    <p:custDataLst>
      <p:tags r:id="rId1"/>
    </p:custDataLst>
  </p:cSld>
  <p:clrMapOvr>
    <a:masterClrMapping/>
  </p:clrMapOvr>
  <p:transition advTm="17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819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68313" y="730250"/>
            <a:ext cx="8229600" cy="898525"/>
          </a:xfrm>
        </p:spPr>
        <p:txBody>
          <a:bodyPr/>
          <a:lstStyle/>
          <a:p>
            <a:pPr hangingPunct="1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dirty="0" err="1" smtClean="0">
                <a:solidFill>
                  <a:srgbClr val="000000"/>
                </a:solidFill>
                <a:latin typeface="TheSans B5 Plain" charset="0"/>
              </a:rPr>
              <a:t>Citat</a:t>
            </a:r>
            <a:r>
              <a:rPr lang="en-GB" dirty="0" smtClean="0">
                <a:solidFill>
                  <a:srgbClr val="000000"/>
                </a:solidFill>
                <a:latin typeface="TheSans B5 Plain" charset="0"/>
              </a:rPr>
              <a:t> </a:t>
            </a:r>
            <a:r>
              <a:rPr lang="en-GB" dirty="0" err="1" smtClean="0">
                <a:solidFill>
                  <a:srgbClr val="000000"/>
                </a:solidFill>
                <a:latin typeface="TheSans B5 Plain" charset="0"/>
              </a:rPr>
              <a:t>från</a:t>
            </a:r>
            <a:r>
              <a:rPr lang="en-GB" dirty="0" smtClean="0">
                <a:solidFill>
                  <a:srgbClr val="000000"/>
                </a:solidFill>
                <a:latin typeface="TheSans B5 Plain" charset="0"/>
              </a:rPr>
              <a:t> Kyoto</a:t>
            </a:r>
            <a:endParaRPr lang="en-GB" dirty="0">
              <a:solidFill>
                <a:srgbClr val="000000"/>
              </a:solidFill>
              <a:latin typeface="TheSans B5 Plain" charset="0"/>
            </a:endParaRPr>
          </a:p>
        </p:txBody>
      </p:sp>
      <p:sp>
        <p:nvSpPr>
          <p:cNvPr id="32772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68313" y="1916113"/>
            <a:ext cx="6408737" cy="3201987"/>
          </a:xfrm>
        </p:spPr>
        <p:txBody>
          <a:bodyPr/>
          <a:lstStyle/>
          <a:p>
            <a:pPr hangingPunct="1">
              <a:lnSpc>
                <a:spcPct val="86000"/>
              </a:lnSpc>
              <a:spcBef>
                <a:spcPts val="638"/>
              </a:spcBef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2400" dirty="0" smtClean="0">
                <a:solidFill>
                  <a:srgbClr val="000000"/>
                </a:solidFill>
                <a:latin typeface="TheSans B5 Plain" charset="0"/>
              </a:rPr>
              <a:t> “</a:t>
            </a:r>
            <a:r>
              <a:rPr lang="en-GB" sz="2400" dirty="0" err="1" smtClean="0">
                <a:solidFill>
                  <a:srgbClr val="000000"/>
                </a:solidFill>
                <a:latin typeface="TheSans B5 Plain" charset="0"/>
              </a:rPr>
              <a:t>Maldiverna</a:t>
            </a:r>
            <a:r>
              <a:rPr lang="en-GB" sz="2400" dirty="0" smtClean="0">
                <a:solidFill>
                  <a:srgbClr val="000000"/>
                </a:solidFill>
                <a:latin typeface="TheSans B5 Plain" charset="0"/>
              </a:rPr>
              <a:t> </a:t>
            </a:r>
            <a:r>
              <a:rPr lang="en-GB" sz="2400" dirty="0" err="1" smtClean="0">
                <a:solidFill>
                  <a:srgbClr val="000000"/>
                </a:solidFill>
                <a:latin typeface="TheSans B5 Plain" charset="0"/>
              </a:rPr>
              <a:t>är</a:t>
            </a:r>
            <a:r>
              <a:rPr lang="en-GB" sz="2400" dirty="0" smtClean="0">
                <a:solidFill>
                  <a:srgbClr val="000000"/>
                </a:solidFill>
                <a:latin typeface="TheSans B5 Plain" charset="0"/>
              </a:rPr>
              <a:t> en </a:t>
            </a:r>
            <a:r>
              <a:rPr lang="en-GB" sz="2400" dirty="0" err="1" smtClean="0">
                <a:solidFill>
                  <a:srgbClr val="000000"/>
                </a:solidFill>
                <a:latin typeface="TheSans B5 Plain" charset="0"/>
              </a:rPr>
              <a:t>av</a:t>
            </a:r>
            <a:r>
              <a:rPr lang="en-GB" sz="2400" dirty="0" smtClean="0">
                <a:solidFill>
                  <a:srgbClr val="000000"/>
                </a:solidFill>
                <a:latin typeface="TheSans B5 Plain" charset="0"/>
              </a:rPr>
              <a:t> </a:t>
            </a:r>
            <a:r>
              <a:rPr lang="en-GB" sz="2400" dirty="0" err="1" smtClean="0">
                <a:solidFill>
                  <a:srgbClr val="000000"/>
                </a:solidFill>
                <a:latin typeface="TheSans B5 Plain" charset="0"/>
              </a:rPr>
              <a:t>världens</a:t>
            </a:r>
            <a:r>
              <a:rPr lang="en-GB" sz="2400" dirty="0" smtClean="0">
                <a:solidFill>
                  <a:srgbClr val="000000"/>
                </a:solidFill>
                <a:latin typeface="TheSans B5 Plain" charset="0"/>
              </a:rPr>
              <a:t> </a:t>
            </a:r>
            <a:r>
              <a:rPr lang="en-GB" sz="2400" dirty="0" err="1" smtClean="0">
                <a:solidFill>
                  <a:srgbClr val="000000"/>
                </a:solidFill>
                <a:latin typeface="TheSans B5 Plain" charset="0"/>
              </a:rPr>
              <a:t>minsta</a:t>
            </a:r>
            <a:r>
              <a:rPr lang="en-GB" sz="2400" dirty="0" smtClean="0">
                <a:solidFill>
                  <a:srgbClr val="000000"/>
                </a:solidFill>
                <a:latin typeface="TheSans B5 Plain" charset="0"/>
              </a:rPr>
              <a:t> </a:t>
            </a:r>
            <a:r>
              <a:rPr lang="en-GB" sz="2400" dirty="0" err="1" smtClean="0">
                <a:solidFill>
                  <a:srgbClr val="000000"/>
                </a:solidFill>
                <a:latin typeface="TheSans B5 Plain" charset="0"/>
              </a:rPr>
              <a:t>stater</a:t>
            </a:r>
            <a:r>
              <a:rPr lang="en-GB" sz="2400" dirty="0" smtClean="0">
                <a:solidFill>
                  <a:srgbClr val="000000"/>
                </a:solidFill>
                <a:latin typeface="TheSans B5 Plain" charset="0"/>
              </a:rPr>
              <a:t>. Vi </a:t>
            </a:r>
            <a:r>
              <a:rPr lang="en-GB" sz="2400" dirty="0" err="1" smtClean="0">
                <a:solidFill>
                  <a:srgbClr val="000000"/>
                </a:solidFill>
                <a:latin typeface="TheSans B5 Plain" charset="0"/>
              </a:rPr>
              <a:t>har</a:t>
            </a:r>
            <a:r>
              <a:rPr lang="en-GB" sz="2400" dirty="0" smtClean="0">
                <a:solidFill>
                  <a:srgbClr val="000000"/>
                </a:solidFill>
                <a:latin typeface="TheSans B5 Plain" charset="0"/>
              </a:rPr>
              <a:t> </a:t>
            </a:r>
            <a:r>
              <a:rPr lang="en-GB" sz="2400" dirty="0" err="1" smtClean="0">
                <a:solidFill>
                  <a:srgbClr val="000000"/>
                </a:solidFill>
                <a:latin typeface="TheSans B5 Plain" charset="0"/>
              </a:rPr>
              <a:t>inte</a:t>
            </a:r>
            <a:r>
              <a:rPr lang="en-GB" sz="2400" dirty="0" smtClean="0">
                <a:solidFill>
                  <a:srgbClr val="000000"/>
                </a:solidFill>
                <a:latin typeface="TheSans B5 Plain" charset="0"/>
              </a:rPr>
              <a:t> </a:t>
            </a:r>
            <a:r>
              <a:rPr lang="en-GB" sz="2400" dirty="0" err="1" smtClean="0">
                <a:solidFill>
                  <a:srgbClr val="000000"/>
                </a:solidFill>
                <a:latin typeface="TheSans B5 Plain" charset="0"/>
              </a:rPr>
              <a:t>möjlighet</a:t>
            </a:r>
            <a:r>
              <a:rPr lang="en-GB" sz="2400" dirty="0" smtClean="0">
                <a:solidFill>
                  <a:srgbClr val="000000"/>
                </a:solidFill>
                <a:latin typeface="TheSans B5 Plain" charset="0"/>
              </a:rPr>
              <a:t> </a:t>
            </a:r>
            <a:r>
              <a:rPr lang="en-GB" sz="2400" dirty="0" err="1" smtClean="0">
                <a:solidFill>
                  <a:srgbClr val="000000"/>
                </a:solidFill>
                <a:latin typeface="TheSans B5 Plain" charset="0"/>
              </a:rPr>
              <a:t>att</a:t>
            </a:r>
            <a:r>
              <a:rPr lang="en-GB" sz="2400" dirty="0" smtClean="0">
                <a:solidFill>
                  <a:srgbClr val="000000"/>
                </a:solidFill>
                <a:latin typeface="TheSans B5 Plain" charset="0"/>
              </a:rPr>
              <a:t> </a:t>
            </a:r>
            <a:r>
              <a:rPr lang="en-GB" sz="2400" dirty="0" err="1" smtClean="0">
                <a:solidFill>
                  <a:srgbClr val="000000"/>
                </a:solidFill>
                <a:latin typeface="TheSans B5 Plain" charset="0"/>
              </a:rPr>
              <a:t>förändra</a:t>
            </a:r>
            <a:r>
              <a:rPr lang="en-GB" sz="2400" dirty="0" smtClean="0">
                <a:solidFill>
                  <a:srgbClr val="000000"/>
                </a:solidFill>
                <a:latin typeface="TheSans B5 Plain" charset="0"/>
              </a:rPr>
              <a:t> </a:t>
            </a:r>
            <a:r>
              <a:rPr lang="en-GB" sz="2400" dirty="0" err="1" smtClean="0">
                <a:solidFill>
                  <a:srgbClr val="000000"/>
                </a:solidFill>
                <a:latin typeface="TheSans B5 Plain" charset="0"/>
              </a:rPr>
              <a:t>världen</a:t>
            </a:r>
            <a:r>
              <a:rPr lang="en-GB" sz="2400" dirty="0" smtClean="0">
                <a:solidFill>
                  <a:srgbClr val="000000"/>
                </a:solidFill>
                <a:latin typeface="TheSans B5 Plain" charset="0"/>
              </a:rPr>
              <a:t>. Men </a:t>
            </a:r>
            <a:r>
              <a:rPr lang="en-GB" sz="2400" dirty="0" err="1" smtClean="0">
                <a:solidFill>
                  <a:srgbClr val="000000"/>
                </a:solidFill>
                <a:latin typeface="TheSans B5 Plain" charset="0"/>
              </a:rPr>
              <a:t>vad</a:t>
            </a:r>
            <a:r>
              <a:rPr lang="en-GB" sz="2400" dirty="0" smtClean="0">
                <a:solidFill>
                  <a:srgbClr val="000000"/>
                </a:solidFill>
                <a:latin typeface="TheSans B5 Plain" charset="0"/>
              </a:rPr>
              <a:t> </a:t>
            </a:r>
            <a:r>
              <a:rPr lang="en-GB" sz="2400" dirty="0" err="1" smtClean="0">
                <a:solidFill>
                  <a:srgbClr val="000000"/>
                </a:solidFill>
                <a:latin typeface="TheSans B5 Plain" charset="0"/>
              </a:rPr>
              <a:t>ni</a:t>
            </a:r>
            <a:r>
              <a:rPr lang="en-GB" sz="2400" dirty="0" smtClean="0">
                <a:solidFill>
                  <a:srgbClr val="000000"/>
                </a:solidFill>
                <a:latin typeface="TheSans B5 Plain" charset="0"/>
              </a:rPr>
              <a:t> </a:t>
            </a:r>
            <a:r>
              <a:rPr lang="en-GB" sz="2400" dirty="0" err="1" smtClean="0">
                <a:solidFill>
                  <a:srgbClr val="000000"/>
                </a:solidFill>
                <a:latin typeface="TheSans B5 Plain" charset="0"/>
              </a:rPr>
              <a:t>gör</a:t>
            </a:r>
            <a:r>
              <a:rPr lang="en-GB" sz="2400" dirty="0" smtClean="0">
                <a:solidFill>
                  <a:srgbClr val="000000"/>
                </a:solidFill>
                <a:latin typeface="TheSans B5 Plain" charset="0"/>
              </a:rPr>
              <a:t> </a:t>
            </a:r>
            <a:r>
              <a:rPr lang="en-GB" sz="2400" dirty="0" err="1" smtClean="0">
                <a:solidFill>
                  <a:srgbClr val="000000"/>
                </a:solidFill>
                <a:latin typeface="TheSans B5 Plain" charset="0"/>
              </a:rPr>
              <a:t>eller</a:t>
            </a:r>
            <a:r>
              <a:rPr lang="en-GB" sz="2400" dirty="0" smtClean="0">
                <a:solidFill>
                  <a:srgbClr val="000000"/>
                </a:solidFill>
                <a:latin typeface="TheSans B5 Plain" charset="0"/>
              </a:rPr>
              <a:t> </a:t>
            </a:r>
            <a:r>
              <a:rPr lang="en-GB" sz="2400" dirty="0" err="1" smtClean="0">
                <a:solidFill>
                  <a:srgbClr val="000000"/>
                </a:solidFill>
                <a:latin typeface="TheSans B5 Plain" charset="0"/>
              </a:rPr>
              <a:t>inte</a:t>
            </a:r>
            <a:r>
              <a:rPr lang="en-GB" sz="2400" dirty="0" smtClean="0">
                <a:solidFill>
                  <a:srgbClr val="000000"/>
                </a:solidFill>
                <a:latin typeface="TheSans B5 Plain" charset="0"/>
              </a:rPr>
              <a:t> </a:t>
            </a:r>
            <a:r>
              <a:rPr lang="en-GB" sz="2400" dirty="0" err="1" smtClean="0">
                <a:solidFill>
                  <a:srgbClr val="000000"/>
                </a:solidFill>
                <a:latin typeface="TheSans B5 Plain" charset="0"/>
              </a:rPr>
              <a:t>gör</a:t>
            </a:r>
            <a:r>
              <a:rPr lang="en-GB" sz="2400" dirty="0" smtClean="0">
                <a:solidFill>
                  <a:srgbClr val="000000"/>
                </a:solidFill>
                <a:latin typeface="TheSans B5 Plain" charset="0"/>
              </a:rPr>
              <a:t> </a:t>
            </a:r>
            <a:r>
              <a:rPr lang="en-GB" sz="2400" dirty="0" err="1" smtClean="0">
                <a:solidFill>
                  <a:srgbClr val="000000"/>
                </a:solidFill>
                <a:latin typeface="TheSans B5 Plain" charset="0"/>
              </a:rPr>
              <a:t>kommer</a:t>
            </a:r>
            <a:r>
              <a:rPr lang="en-GB" sz="2400" dirty="0" smtClean="0">
                <a:solidFill>
                  <a:srgbClr val="000000"/>
                </a:solidFill>
                <a:latin typeface="TheSans B5 Plain" charset="0"/>
              </a:rPr>
              <a:t> </a:t>
            </a:r>
            <a:r>
              <a:rPr lang="en-GB" sz="2400" dirty="0" err="1" smtClean="0">
                <a:solidFill>
                  <a:srgbClr val="000000"/>
                </a:solidFill>
                <a:latin typeface="TheSans B5 Plain" charset="0"/>
              </a:rPr>
              <a:t>att</a:t>
            </a:r>
            <a:r>
              <a:rPr lang="en-GB" sz="2400" dirty="0" smtClean="0">
                <a:solidFill>
                  <a:srgbClr val="000000"/>
                </a:solidFill>
                <a:latin typeface="TheSans B5 Plain" charset="0"/>
              </a:rPr>
              <a:t> </a:t>
            </a:r>
            <a:r>
              <a:rPr lang="en-GB" sz="2400" dirty="0" err="1" smtClean="0">
                <a:solidFill>
                  <a:srgbClr val="000000"/>
                </a:solidFill>
                <a:latin typeface="TheSans B5 Plain" charset="0"/>
              </a:rPr>
              <a:t>vara</a:t>
            </a:r>
            <a:r>
              <a:rPr lang="en-GB" sz="2400" dirty="0" smtClean="0">
                <a:solidFill>
                  <a:srgbClr val="000000"/>
                </a:solidFill>
                <a:latin typeface="TheSans B5 Plain" charset="0"/>
              </a:rPr>
              <a:t> </a:t>
            </a:r>
            <a:r>
              <a:rPr lang="en-GB" sz="2400" dirty="0" err="1" smtClean="0">
                <a:solidFill>
                  <a:srgbClr val="000000"/>
                </a:solidFill>
                <a:latin typeface="TheSans B5 Plain" charset="0"/>
              </a:rPr>
              <a:t>avgörande</a:t>
            </a:r>
            <a:r>
              <a:rPr lang="en-GB" sz="2400" dirty="0" smtClean="0">
                <a:solidFill>
                  <a:srgbClr val="000000"/>
                </a:solidFill>
                <a:latin typeface="TheSans B5 Plain" charset="0"/>
              </a:rPr>
              <a:t> </a:t>
            </a:r>
            <a:r>
              <a:rPr lang="en-GB" sz="2400" dirty="0" err="1" smtClean="0">
                <a:solidFill>
                  <a:srgbClr val="000000"/>
                </a:solidFill>
                <a:latin typeface="TheSans B5 Plain" charset="0"/>
              </a:rPr>
              <a:t>för</a:t>
            </a:r>
            <a:r>
              <a:rPr lang="en-GB" sz="2400" dirty="0" smtClean="0">
                <a:solidFill>
                  <a:srgbClr val="000000"/>
                </a:solidFill>
                <a:latin typeface="TheSans B5 Plain" charset="0"/>
              </a:rPr>
              <a:t> mitt folks </a:t>
            </a:r>
            <a:r>
              <a:rPr lang="en-GB" sz="2400" dirty="0" err="1" smtClean="0">
                <a:solidFill>
                  <a:srgbClr val="000000"/>
                </a:solidFill>
                <a:latin typeface="TheSans B5 Plain" charset="0"/>
              </a:rPr>
              <a:t>öde</a:t>
            </a:r>
            <a:r>
              <a:rPr lang="en-GB" sz="2400" dirty="0" smtClean="0">
                <a:solidFill>
                  <a:srgbClr val="000000"/>
                </a:solidFill>
                <a:latin typeface="TheSans B5 Plain" charset="0"/>
              </a:rPr>
              <a:t>. </a:t>
            </a:r>
            <a:r>
              <a:rPr lang="en-GB" sz="2400" dirty="0" err="1" smtClean="0">
                <a:solidFill>
                  <a:srgbClr val="000000"/>
                </a:solidFill>
                <a:latin typeface="TheSans B5 Plain" charset="0"/>
              </a:rPr>
              <a:t>Det</a:t>
            </a:r>
            <a:r>
              <a:rPr lang="en-GB" sz="2400" dirty="0" smtClean="0">
                <a:solidFill>
                  <a:srgbClr val="000000"/>
                </a:solidFill>
                <a:latin typeface="TheSans B5 Plain" charset="0"/>
              </a:rPr>
              <a:t> </a:t>
            </a:r>
            <a:r>
              <a:rPr lang="en-GB" sz="2400" dirty="0" err="1" smtClean="0">
                <a:solidFill>
                  <a:srgbClr val="000000"/>
                </a:solidFill>
                <a:latin typeface="TheSans B5 Plain" charset="0"/>
              </a:rPr>
              <a:t>kan</a:t>
            </a:r>
            <a:r>
              <a:rPr lang="en-GB" sz="2400" dirty="0" smtClean="0">
                <a:solidFill>
                  <a:srgbClr val="000000"/>
                </a:solidFill>
                <a:latin typeface="TheSans B5 Plain" charset="0"/>
              </a:rPr>
              <a:t> </a:t>
            </a:r>
            <a:r>
              <a:rPr lang="en-GB" sz="2400" dirty="0" err="1" smtClean="0">
                <a:solidFill>
                  <a:srgbClr val="000000"/>
                </a:solidFill>
                <a:latin typeface="TheSans B5 Plain" charset="0"/>
              </a:rPr>
              <a:t>också</a:t>
            </a:r>
            <a:r>
              <a:rPr lang="en-GB" sz="2400" dirty="0" smtClean="0">
                <a:solidFill>
                  <a:srgbClr val="000000"/>
                </a:solidFill>
                <a:latin typeface="TheSans B5 Plain" charset="0"/>
              </a:rPr>
              <a:t> </a:t>
            </a:r>
            <a:r>
              <a:rPr lang="en-GB" sz="2400" dirty="0" err="1" smtClean="0">
                <a:solidFill>
                  <a:srgbClr val="000000"/>
                </a:solidFill>
                <a:latin typeface="TheSans B5 Plain" charset="0"/>
              </a:rPr>
              <a:t>förändra</a:t>
            </a:r>
            <a:r>
              <a:rPr lang="en-GB" sz="2400" dirty="0" smtClean="0">
                <a:solidFill>
                  <a:srgbClr val="000000"/>
                </a:solidFill>
                <a:latin typeface="TheSans B5 Plain" charset="0"/>
              </a:rPr>
              <a:t> </a:t>
            </a:r>
            <a:r>
              <a:rPr lang="en-GB" sz="2400" dirty="0" err="1" smtClean="0">
                <a:solidFill>
                  <a:srgbClr val="000000"/>
                </a:solidFill>
                <a:latin typeface="TheSans B5 Plain" charset="0"/>
              </a:rPr>
              <a:t>världens</a:t>
            </a:r>
            <a:r>
              <a:rPr lang="en-GB" sz="2400" dirty="0" smtClean="0">
                <a:solidFill>
                  <a:srgbClr val="000000"/>
                </a:solidFill>
                <a:latin typeface="TheSans B5 Plain" charset="0"/>
              </a:rPr>
              <a:t> </a:t>
            </a:r>
            <a:r>
              <a:rPr lang="en-GB" sz="2400" dirty="0" err="1" smtClean="0">
                <a:solidFill>
                  <a:srgbClr val="000000"/>
                </a:solidFill>
                <a:latin typeface="TheSans B5 Plain" charset="0"/>
              </a:rPr>
              <a:t>framtid</a:t>
            </a:r>
            <a:r>
              <a:rPr lang="en-GB" sz="2400" dirty="0" smtClean="0">
                <a:solidFill>
                  <a:srgbClr val="000000"/>
                </a:solidFill>
                <a:latin typeface="TheSans B5 Plain" charset="0"/>
              </a:rPr>
              <a:t>.”</a:t>
            </a:r>
          </a:p>
          <a:p>
            <a:pPr hangingPunct="1">
              <a:lnSpc>
                <a:spcPct val="86000"/>
              </a:lnSpc>
              <a:spcBef>
                <a:spcPts val="638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GB" sz="2400" dirty="0" smtClean="0">
              <a:solidFill>
                <a:srgbClr val="000000"/>
              </a:solidFill>
              <a:latin typeface="TheSans B5 Plain" charset="0"/>
            </a:endParaRPr>
          </a:p>
          <a:p>
            <a:pPr algn="r" hangingPunct="1">
              <a:lnSpc>
                <a:spcPct val="86000"/>
              </a:lnSpc>
              <a:spcBef>
                <a:spcPts val="638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GB" sz="2400" dirty="0" smtClean="0">
              <a:solidFill>
                <a:srgbClr val="000000"/>
              </a:solidFill>
              <a:latin typeface="TheSans B5 Plain" charset="0"/>
            </a:endParaRPr>
          </a:p>
          <a:p>
            <a:pPr algn="ctr" hangingPunct="1">
              <a:lnSpc>
                <a:spcPct val="86000"/>
              </a:lnSpc>
              <a:spcBef>
                <a:spcPts val="638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1600" dirty="0" smtClean="0">
                <a:solidFill>
                  <a:srgbClr val="000000"/>
                </a:solidFill>
                <a:latin typeface="TheSans B5 Plain" charset="0"/>
              </a:rPr>
              <a:t>H.E. </a:t>
            </a:r>
            <a:r>
              <a:rPr lang="en-GB" sz="1600" dirty="0" err="1" smtClean="0">
                <a:solidFill>
                  <a:srgbClr val="000000"/>
                </a:solidFill>
                <a:latin typeface="TheSans B5 Plain" charset="0"/>
              </a:rPr>
              <a:t>Maumoon</a:t>
            </a:r>
            <a:r>
              <a:rPr lang="en-GB" sz="1600" dirty="0" smtClean="0">
                <a:solidFill>
                  <a:srgbClr val="000000"/>
                </a:solidFill>
                <a:latin typeface="TheSans B5 Plain" charset="0"/>
              </a:rPr>
              <a:t> Abdul </a:t>
            </a:r>
            <a:r>
              <a:rPr lang="en-GB" sz="1600" dirty="0" err="1" smtClean="0">
                <a:solidFill>
                  <a:srgbClr val="000000"/>
                </a:solidFill>
                <a:latin typeface="TheSans B5 Plain" charset="0"/>
              </a:rPr>
              <a:t>Gayoom</a:t>
            </a:r>
            <a:r>
              <a:rPr lang="en-GB" sz="1600" dirty="0" smtClean="0">
                <a:solidFill>
                  <a:srgbClr val="000000"/>
                </a:solidFill>
                <a:latin typeface="TheSans B5 Plain" charset="0"/>
              </a:rPr>
              <a:t> (</a:t>
            </a:r>
            <a:r>
              <a:rPr lang="en-GB" sz="1600" dirty="0" err="1" smtClean="0">
                <a:solidFill>
                  <a:srgbClr val="000000"/>
                </a:solidFill>
                <a:latin typeface="TheSans B5 Plain" charset="0"/>
              </a:rPr>
              <a:t>Maldivene</a:t>
            </a:r>
            <a:r>
              <a:rPr lang="en-GB" sz="1600" dirty="0" smtClean="0">
                <a:solidFill>
                  <a:srgbClr val="000000"/>
                </a:solidFill>
                <a:latin typeface="TheSans B5 Plain" charset="0"/>
              </a:rPr>
              <a:t>),</a:t>
            </a:r>
          </a:p>
          <a:p>
            <a:pPr algn="ctr" hangingPunct="1">
              <a:lnSpc>
                <a:spcPct val="86000"/>
              </a:lnSpc>
              <a:spcBef>
                <a:spcPts val="638"/>
              </a:spcBef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1600" dirty="0" smtClean="0">
                <a:solidFill>
                  <a:srgbClr val="000000"/>
                </a:solidFill>
                <a:latin typeface="TheSans B5 Plain" charset="0"/>
              </a:rPr>
              <a:t>4. </a:t>
            </a:r>
            <a:r>
              <a:rPr lang="en-GB" sz="1600" dirty="0" err="1" smtClean="0">
                <a:solidFill>
                  <a:srgbClr val="000000"/>
                </a:solidFill>
                <a:latin typeface="TheSans B5 Plain" charset="0"/>
              </a:rPr>
              <a:t>december</a:t>
            </a:r>
            <a:r>
              <a:rPr lang="en-GB" sz="1600" dirty="0" smtClean="0">
                <a:solidFill>
                  <a:srgbClr val="000000"/>
                </a:solidFill>
                <a:latin typeface="TheSans B5 Plain" charset="0"/>
              </a:rPr>
              <a:t> 1997, Kyoto, Japan (COP 3)</a:t>
            </a:r>
            <a:endParaRPr lang="nb-NO" sz="1600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2773" name="Picture 4" descr="iStock_000002482001Small[1]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59501">
            <a:off x="5940425" y="3808413"/>
            <a:ext cx="2519363" cy="2011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32000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defTabSz="912813" eaLnBrk="1" hangingPunct="1"/>
            <a:endParaRPr lang="nb-NO" smtClean="0"/>
          </a:p>
        </p:txBody>
      </p:sp>
      <p:sp>
        <p:nvSpPr>
          <p:cNvPr id="33796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marL="341313" indent="-341313" defTabSz="912813" eaLnBrk="1" hangingPunct="1"/>
            <a:endParaRPr lang="nb-NO" smtClean="0"/>
          </a:p>
        </p:txBody>
      </p:sp>
      <p:pic>
        <p:nvPicPr>
          <p:cNvPr id="33797" name="Picture 4" descr="iStock_000006410068Small[1]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549275"/>
            <a:ext cx="6294438" cy="5640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11000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730250"/>
            <a:ext cx="8229600" cy="898525"/>
          </a:xfrm>
        </p:spPr>
        <p:txBody>
          <a:bodyPr/>
          <a:lstStyle/>
          <a:p>
            <a:pPr hangingPunct="1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dirty="0" err="1" smtClean="0">
                <a:solidFill>
                  <a:srgbClr val="000000"/>
                </a:solidFill>
                <a:latin typeface="TheSans B5 Plain" charset="0"/>
              </a:rPr>
              <a:t>Köpenhamn</a:t>
            </a:r>
            <a:r>
              <a:rPr lang="en-GB" dirty="0" smtClean="0">
                <a:solidFill>
                  <a:srgbClr val="000000"/>
                </a:solidFill>
                <a:latin typeface="TheSans B5 Plain" charset="0"/>
              </a:rPr>
              <a:t> 2009</a:t>
            </a:r>
            <a:endParaRPr lang="en-GB" dirty="0">
              <a:solidFill>
                <a:srgbClr val="000000"/>
              </a:solidFill>
              <a:latin typeface="TheSans B5 Plain" charset="0"/>
            </a:endParaRPr>
          </a:p>
        </p:txBody>
      </p:sp>
      <p:sp>
        <p:nvSpPr>
          <p:cNvPr id="34820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284663" y="2924175"/>
            <a:ext cx="3959225" cy="3201988"/>
          </a:xfrm>
        </p:spPr>
        <p:txBody>
          <a:bodyPr/>
          <a:lstStyle/>
          <a:p>
            <a:pPr marL="333375" indent="-333375" hangingPunct="1">
              <a:spcBef>
                <a:spcPts val="638"/>
              </a:spcBef>
              <a:buSzPct val="45000"/>
              <a:buFont typeface="Symbol" charset="2"/>
              <a:buChar char=""/>
              <a:tabLst>
                <a:tab pos="333375" algn="l"/>
                <a:tab pos="790575" algn="l"/>
                <a:tab pos="1247775" algn="l"/>
                <a:tab pos="1704975" algn="l"/>
                <a:tab pos="2162175" algn="l"/>
                <a:tab pos="2619375" algn="l"/>
                <a:tab pos="3076575" algn="l"/>
                <a:tab pos="3533775" algn="l"/>
                <a:tab pos="3990975" algn="l"/>
                <a:tab pos="4448175" algn="l"/>
                <a:tab pos="4905375" algn="l"/>
                <a:tab pos="5362575" algn="l"/>
                <a:tab pos="5819775" algn="l"/>
                <a:tab pos="6276975" algn="l"/>
                <a:tab pos="6734175" algn="l"/>
                <a:tab pos="7191375" algn="l"/>
                <a:tab pos="7648575" algn="l"/>
                <a:tab pos="8105775" algn="l"/>
                <a:tab pos="8562975" algn="l"/>
                <a:tab pos="9020175" algn="l"/>
                <a:tab pos="9477375" algn="l"/>
              </a:tabLst>
            </a:pPr>
            <a:r>
              <a:rPr lang="en-GB" dirty="0" err="1" smtClean="0">
                <a:solidFill>
                  <a:srgbClr val="000000"/>
                </a:solidFill>
                <a:latin typeface="TheSans B5 Plain" charset="0"/>
              </a:rPr>
              <a:t>Enighet</a:t>
            </a:r>
            <a:r>
              <a:rPr lang="en-GB" dirty="0" smtClean="0">
                <a:solidFill>
                  <a:srgbClr val="000000"/>
                </a:solidFill>
                <a:latin typeface="TheSans B5 Plain" charset="0"/>
              </a:rPr>
              <a:t> </a:t>
            </a:r>
            <a:r>
              <a:rPr lang="en-GB" dirty="0" err="1" smtClean="0">
                <a:solidFill>
                  <a:srgbClr val="000000"/>
                </a:solidFill>
                <a:latin typeface="TheSans B5 Plain" charset="0"/>
              </a:rPr>
              <a:t>om</a:t>
            </a:r>
            <a:r>
              <a:rPr lang="en-GB" dirty="0" smtClean="0">
                <a:solidFill>
                  <a:srgbClr val="000000"/>
                </a:solidFill>
                <a:latin typeface="TheSans B5 Plain" charset="0"/>
              </a:rPr>
              <a:t> </a:t>
            </a:r>
            <a:r>
              <a:rPr lang="en-GB" dirty="0" err="1" smtClean="0">
                <a:solidFill>
                  <a:srgbClr val="000000"/>
                </a:solidFill>
                <a:latin typeface="TheSans B5 Plain" charset="0"/>
              </a:rPr>
              <a:t>att</a:t>
            </a:r>
            <a:r>
              <a:rPr lang="en-GB" dirty="0" smtClean="0">
                <a:solidFill>
                  <a:srgbClr val="000000"/>
                </a:solidFill>
                <a:latin typeface="TheSans B5 Plain" charset="0"/>
              </a:rPr>
              <a:t> </a:t>
            </a:r>
            <a:r>
              <a:rPr lang="en-GB" dirty="0" err="1" smtClean="0">
                <a:solidFill>
                  <a:srgbClr val="000000"/>
                </a:solidFill>
                <a:latin typeface="TheSans B5 Plain" charset="0"/>
              </a:rPr>
              <a:t>arbeta</a:t>
            </a:r>
            <a:r>
              <a:rPr lang="en-GB" dirty="0" smtClean="0">
                <a:solidFill>
                  <a:srgbClr val="000000"/>
                </a:solidFill>
                <a:latin typeface="TheSans B5 Plain" charset="0"/>
              </a:rPr>
              <a:t> </a:t>
            </a:r>
            <a:r>
              <a:rPr lang="en-GB" dirty="0" err="1" smtClean="0">
                <a:solidFill>
                  <a:srgbClr val="000000"/>
                </a:solidFill>
                <a:latin typeface="TheSans B5 Plain" charset="0"/>
              </a:rPr>
              <a:t>för</a:t>
            </a:r>
            <a:r>
              <a:rPr lang="en-GB" dirty="0" smtClean="0">
                <a:solidFill>
                  <a:srgbClr val="000000"/>
                </a:solidFill>
                <a:latin typeface="TheSans B5 Plain" charset="0"/>
              </a:rPr>
              <a:t> </a:t>
            </a:r>
            <a:r>
              <a:rPr lang="en-GB" dirty="0" err="1" smtClean="0">
                <a:solidFill>
                  <a:srgbClr val="000000"/>
                </a:solidFill>
                <a:latin typeface="TheSans B5 Plain" charset="0"/>
              </a:rPr>
              <a:t>ett</a:t>
            </a:r>
            <a:r>
              <a:rPr lang="en-GB" dirty="0" smtClean="0">
                <a:solidFill>
                  <a:srgbClr val="000000"/>
                </a:solidFill>
                <a:latin typeface="TheSans B5 Plain" charset="0"/>
              </a:rPr>
              <a:t> </a:t>
            </a:r>
            <a:r>
              <a:rPr lang="en-GB" dirty="0" err="1" smtClean="0">
                <a:solidFill>
                  <a:srgbClr val="000000"/>
                </a:solidFill>
                <a:latin typeface="TheSans B5 Plain" charset="0"/>
              </a:rPr>
              <a:t>nytt</a:t>
            </a:r>
            <a:r>
              <a:rPr lang="en-GB" dirty="0" smtClean="0">
                <a:solidFill>
                  <a:srgbClr val="000000"/>
                </a:solidFill>
                <a:latin typeface="TheSans B5 Plain" charset="0"/>
              </a:rPr>
              <a:t> </a:t>
            </a:r>
            <a:r>
              <a:rPr lang="en-GB" dirty="0" err="1" smtClean="0">
                <a:solidFill>
                  <a:srgbClr val="000000"/>
                </a:solidFill>
                <a:latin typeface="TheSans B5 Plain" charset="0"/>
              </a:rPr>
              <a:t>avtal</a:t>
            </a:r>
            <a:r>
              <a:rPr lang="en-GB" dirty="0" smtClean="0">
                <a:solidFill>
                  <a:srgbClr val="000000"/>
                </a:solidFill>
                <a:latin typeface="TheSans B5 Plain" charset="0"/>
              </a:rPr>
              <a:t> </a:t>
            </a:r>
          </a:p>
          <a:p>
            <a:pPr marL="333375" indent="-333375" hangingPunct="1">
              <a:spcBef>
                <a:spcPts val="638"/>
              </a:spcBef>
              <a:buClrTx/>
              <a:buSzTx/>
              <a:buFontTx/>
              <a:buNone/>
              <a:tabLst>
                <a:tab pos="333375" algn="l"/>
                <a:tab pos="790575" algn="l"/>
                <a:tab pos="1247775" algn="l"/>
                <a:tab pos="1704975" algn="l"/>
                <a:tab pos="2162175" algn="l"/>
                <a:tab pos="2619375" algn="l"/>
                <a:tab pos="3076575" algn="l"/>
                <a:tab pos="3533775" algn="l"/>
                <a:tab pos="3990975" algn="l"/>
                <a:tab pos="4448175" algn="l"/>
                <a:tab pos="4905375" algn="l"/>
                <a:tab pos="5362575" algn="l"/>
                <a:tab pos="5819775" algn="l"/>
                <a:tab pos="6276975" algn="l"/>
                <a:tab pos="6734175" algn="l"/>
                <a:tab pos="7191375" algn="l"/>
                <a:tab pos="7648575" algn="l"/>
                <a:tab pos="8105775" algn="l"/>
                <a:tab pos="8562975" algn="l"/>
                <a:tab pos="9020175" algn="l"/>
                <a:tab pos="9477375" algn="l"/>
              </a:tabLst>
            </a:pPr>
            <a:endParaRPr lang="en-GB" dirty="0" smtClean="0">
              <a:solidFill>
                <a:srgbClr val="000000"/>
              </a:solidFill>
              <a:latin typeface="TheSans B5 Plain" charset="0"/>
            </a:endParaRPr>
          </a:p>
          <a:p>
            <a:pPr marL="333375" indent="-333375" hangingPunct="1">
              <a:spcBef>
                <a:spcPts val="638"/>
              </a:spcBef>
              <a:buSzPct val="45000"/>
              <a:buFont typeface="Symbol" charset="2"/>
              <a:buChar char=""/>
              <a:tabLst>
                <a:tab pos="333375" algn="l"/>
                <a:tab pos="790575" algn="l"/>
                <a:tab pos="1247775" algn="l"/>
                <a:tab pos="1704975" algn="l"/>
                <a:tab pos="2162175" algn="l"/>
                <a:tab pos="2619375" algn="l"/>
                <a:tab pos="3076575" algn="l"/>
                <a:tab pos="3533775" algn="l"/>
                <a:tab pos="3990975" algn="l"/>
                <a:tab pos="4448175" algn="l"/>
                <a:tab pos="4905375" algn="l"/>
                <a:tab pos="5362575" algn="l"/>
                <a:tab pos="5819775" algn="l"/>
                <a:tab pos="6276975" algn="l"/>
                <a:tab pos="6734175" algn="l"/>
                <a:tab pos="7191375" algn="l"/>
                <a:tab pos="7648575" algn="l"/>
                <a:tab pos="8105775" algn="l"/>
                <a:tab pos="8562975" algn="l"/>
                <a:tab pos="9020175" algn="l"/>
                <a:tab pos="9477375" algn="l"/>
              </a:tabLst>
            </a:pPr>
            <a:r>
              <a:rPr lang="en-GB" dirty="0" err="1" smtClean="0">
                <a:solidFill>
                  <a:srgbClr val="000000"/>
                </a:solidFill>
                <a:latin typeface="TheSans B5 Plain" charset="0"/>
              </a:rPr>
              <a:t>Rik</a:t>
            </a:r>
            <a:r>
              <a:rPr lang="en-GB" dirty="0" smtClean="0">
                <a:solidFill>
                  <a:srgbClr val="000000"/>
                </a:solidFill>
                <a:latin typeface="TheSans B5 Plain" charset="0"/>
              </a:rPr>
              <a:t> mot </a:t>
            </a:r>
            <a:r>
              <a:rPr lang="en-GB" dirty="0" err="1" smtClean="0">
                <a:solidFill>
                  <a:srgbClr val="000000"/>
                </a:solidFill>
                <a:latin typeface="TheSans B5 Plain" charset="0"/>
              </a:rPr>
              <a:t>fattig</a:t>
            </a:r>
            <a:endParaRPr lang="en-GB" dirty="0">
              <a:solidFill>
                <a:srgbClr val="000000"/>
              </a:solidFill>
              <a:latin typeface="TheSans B5 Plain" charset="0"/>
            </a:endParaRPr>
          </a:p>
        </p:txBody>
      </p:sp>
      <p:pic>
        <p:nvPicPr>
          <p:cNvPr id="34821" name="Picture 5" descr="COP15_LOGO_B_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1700213"/>
            <a:ext cx="3403600" cy="453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29000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730250"/>
            <a:ext cx="8229600" cy="898525"/>
          </a:xfrm>
        </p:spPr>
        <p:txBody>
          <a:bodyPr/>
          <a:lstStyle/>
          <a:p>
            <a:pPr defTabSz="912813" eaLnBrk="1" hangingPunct="1"/>
            <a:r>
              <a:rPr lang="nb-NO" dirty="0" err="1" smtClean="0">
                <a:latin typeface="Arial" pitchFamily="34" charset="0"/>
                <a:cs typeface="Arial" pitchFamily="34" charset="0"/>
              </a:rPr>
              <a:t>Cancun</a:t>
            </a:r>
            <a:r>
              <a:rPr lang="nb-NO" dirty="0" smtClean="0">
                <a:latin typeface="Arial" pitchFamily="34" charset="0"/>
                <a:cs typeface="Arial" pitchFamily="34" charset="0"/>
              </a:rPr>
              <a:t> 2010</a:t>
            </a:r>
          </a:p>
        </p:txBody>
      </p:sp>
      <p:sp>
        <p:nvSpPr>
          <p:cNvPr id="35844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302125" y="2927350"/>
            <a:ext cx="4324350" cy="3201988"/>
          </a:xfrm>
        </p:spPr>
        <p:txBody>
          <a:bodyPr/>
          <a:lstStyle/>
          <a:p>
            <a:pPr marL="341313" indent="-341313" defTabSz="912813" eaLnBrk="1" hangingPunct="1"/>
            <a:r>
              <a:rPr lang="nb-NO" dirty="0">
                <a:latin typeface="Arial" pitchFamily="34" charset="0"/>
                <a:cs typeface="Arial" pitchFamily="34" charset="0"/>
              </a:rPr>
              <a:t>2</a:t>
            </a:r>
            <a:r>
              <a:rPr lang="en-US" dirty="0">
                <a:latin typeface="Arial" pitchFamily="34" charset="0"/>
                <a:cs typeface="Arial" pitchFamily="34" charset="0"/>
              </a:rPr>
              <a:t>°-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målet</a:t>
            </a:r>
            <a:endParaRPr lang="nb-NO" dirty="0">
              <a:latin typeface="Arial" pitchFamily="34" charset="0"/>
              <a:cs typeface="Arial" pitchFamily="34" charset="0"/>
            </a:endParaRPr>
          </a:p>
          <a:p>
            <a:pPr marL="341313" indent="-341313" defTabSz="912813" eaLnBrk="1" hangingPunct="1"/>
            <a:r>
              <a:rPr lang="nb-NO" dirty="0" smtClean="0">
                <a:latin typeface="Arial" pitchFamily="34" charset="0"/>
                <a:cs typeface="Arial" pitchFamily="34" charset="0"/>
              </a:rPr>
              <a:t>Klimatfond</a:t>
            </a:r>
          </a:p>
          <a:p>
            <a:pPr marL="0" indent="0" defTabSz="912813" eaLnBrk="1" hangingPunct="1">
              <a:buNone/>
            </a:pPr>
            <a:endParaRPr lang="nb-NO" dirty="0">
              <a:latin typeface="Arial" pitchFamily="34" charset="0"/>
              <a:cs typeface="Arial" pitchFamily="34" charset="0"/>
            </a:endParaRPr>
          </a:p>
          <a:p>
            <a:pPr marL="333375" indent="-333375" hangingPunct="1">
              <a:spcBef>
                <a:spcPts val="638"/>
              </a:spcBef>
              <a:buSzPct val="45000"/>
              <a:buFont typeface="Symbol" charset="2"/>
              <a:buChar char=""/>
              <a:tabLst>
                <a:tab pos="333375" algn="l"/>
                <a:tab pos="790575" algn="l"/>
                <a:tab pos="1247775" algn="l"/>
                <a:tab pos="1704975" algn="l"/>
                <a:tab pos="2162175" algn="l"/>
                <a:tab pos="2619375" algn="l"/>
                <a:tab pos="3076575" algn="l"/>
                <a:tab pos="3533775" algn="l"/>
                <a:tab pos="3990975" algn="l"/>
                <a:tab pos="4448175" algn="l"/>
                <a:tab pos="4905375" algn="l"/>
                <a:tab pos="5362575" algn="l"/>
                <a:tab pos="5819775" algn="l"/>
                <a:tab pos="6276975" algn="l"/>
                <a:tab pos="6734175" algn="l"/>
                <a:tab pos="7191375" algn="l"/>
                <a:tab pos="7648575" algn="l"/>
                <a:tab pos="8105775" algn="l"/>
                <a:tab pos="8562975" algn="l"/>
                <a:tab pos="9020175" algn="l"/>
                <a:tab pos="9477375" algn="l"/>
              </a:tabLst>
            </a:pPr>
            <a:r>
              <a:rPr lang="en-GB" dirty="0" err="1" smtClean="0">
                <a:solidFill>
                  <a:srgbClr val="000000"/>
                </a:solidFill>
                <a:latin typeface="TheSans B5 Plain" charset="0"/>
              </a:rPr>
              <a:t>Ingen</a:t>
            </a:r>
            <a:r>
              <a:rPr lang="en-GB" dirty="0" smtClean="0">
                <a:solidFill>
                  <a:srgbClr val="000000"/>
                </a:solidFill>
                <a:latin typeface="TheSans B5 Plain" charset="0"/>
              </a:rPr>
              <a:t> </a:t>
            </a:r>
            <a:r>
              <a:rPr lang="en-GB" dirty="0" err="1" smtClean="0">
                <a:solidFill>
                  <a:srgbClr val="000000"/>
                </a:solidFill>
                <a:latin typeface="TheSans B5 Plain" charset="0"/>
              </a:rPr>
              <a:t>enighet</a:t>
            </a:r>
            <a:r>
              <a:rPr lang="en-GB" dirty="0" smtClean="0">
                <a:solidFill>
                  <a:srgbClr val="000000"/>
                </a:solidFill>
                <a:latin typeface="TheSans B5 Plain" charset="0"/>
              </a:rPr>
              <a:t> </a:t>
            </a:r>
            <a:r>
              <a:rPr lang="en-GB" dirty="0" err="1" smtClean="0">
                <a:solidFill>
                  <a:srgbClr val="000000"/>
                </a:solidFill>
                <a:latin typeface="TheSans B5 Plain" charset="0"/>
              </a:rPr>
              <a:t>om</a:t>
            </a:r>
            <a:r>
              <a:rPr lang="en-GB" dirty="0" smtClean="0">
                <a:solidFill>
                  <a:srgbClr val="000000"/>
                </a:solidFill>
                <a:latin typeface="TheSans B5 Plain" charset="0"/>
              </a:rPr>
              <a:t> </a:t>
            </a:r>
            <a:r>
              <a:rPr lang="en-GB" dirty="0" err="1" smtClean="0">
                <a:solidFill>
                  <a:srgbClr val="000000"/>
                </a:solidFill>
                <a:latin typeface="TheSans B5 Plain" charset="0"/>
              </a:rPr>
              <a:t>fördelning</a:t>
            </a:r>
            <a:r>
              <a:rPr lang="en-GB" dirty="0" smtClean="0">
                <a:solidFill>
                  <a:srgbClr val="000000"/>
                </a:solidFill>
                <a:latin typeface="TheSans B5 Plain" charset="0"/>
              </a:rPr>
              <a:t> </a:t>
            </a:r>
            <a:r>
              <a:rPr lang="en-GB" dirty="0" err="1" smtClean="0">
                <a:solidFill>
                  <a:srgbClr val="000000"/>
                </a:solidFill>
                <a:latin typeface="TheSans B5 Plain" charset="0"/>
              </a:rPr>
              <a:t>av</a:t>
            </a:r>
            <a:r>
              <a:rPr lang="en-GB" dirty="0" smtClean="0">
                <a:solidFill>
                  <a:srgbClr val="000000"/>
                </a:solidFill>
                <a:latin typeface="TheSans B5 Plain" charset="0"/>
              </a:rPr>
              <a:t>  </a:t>
            </a:r>
            <a:r>
              <a:rPr lang="en-GB" dirty="0" err="1" smtClean="0">
                <a:solidFill>
                  <a:srgbClr val="000000"/>
                </a:solidFill>
                <a:latin typeface="TheSans B5 Plain" charset="0"/>
              </a:rPr>
              <a:t>nedskärningarna</a:t>
            </a:r>
            <a:r>
              <a:rPr lang="en-GB" dirty="0" smtClean="0">
                <a:solidFill>
                  <a:srgbClr val="000000"/>
                </a:solidFill>
                <a:latin typeface="TheSans B5 Plain" charset="0"/>
              </a:rPr>
              <a:t> </a:t>
            </a:r>
          </a:p>
          <a:p>
            <a:pPr marL="341313" indent="-341313" defTabSz="912813" eaLnBrk="1" hangingPunct="1"/>
            <a:endParaRPr lang="nb-NO" dirty="0" smtClean="0">
              <a:latin typeface="Arial" pitchFamily="34" charset="0"/>
              <a:cs typeface="Arial" pitchFamily="34" charset="0"/>
            </a:endParaRPr>
          </a:p>
          <a:p>
            <a:pPr marL="0" indent="0" defTabSz="912813" eaLnBrk="1" hangingPunct="1">
              <a:buNone/>
            </a:pPr>
            <a:endParaRPr lang="nb-NO" dirty="0" smtClean="0">
              <a:latin typeface="Arial" pitchFamily="34" charset="0"/>
              <a:cs typeface="Arial" pitchFamily="34" charset="0"/>
            </a:endParaRPr>
          </a:p>
          <a:p>
            <a:pPr marL="341313" indent="-341313" defTabSz="912813" eaLnBrk="1" hangingPunct="1"/>
            <a:endParaRPr lang="nb-NO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5845" name="Picture 5" descr="logoCopE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2136775"/>
            <a:ext cx="3576637" cy="343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6" name="Text Box 6"/>
          <p:cNvSpPr txBox="1">
            <a:spLocks noChangeArrowheads="1"/>
          </p:cNvSpPr>
          <p:nvPr/>
        </p:nvSpPr>
        <p:spPr bwMode="auto">
          <a:xfrm>
            <a:off x="1625600" y="5568950"/>
            <a:ext cx="241776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nb-NO" sz="1400" dirty="0"/>
              <a:t>Foto: UN COP 16</a:t>
            </a:r>
          </a:p>
        </p:txBody>
      </p:sp>
    </p:spTree>
  </p:cSld>
  <p:clrMapOvr>
    <a:masterClrMapping/>
  </p:clrMapOvr>
  <p:transition advTm="18000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Sylinder 1"/>
          <p:cNvSpPr txBox="1"/>
          <p:nvPr/>
        </p:nvSpPr>
        <p:spPr>
          <a:xfrm>
            <a:off x="2879812" y="933599"/>
            <a:ext cx="33843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4400" dirty="0" smtClean="0">
                <a:latin typeface="Arial" pitchFamily="34" charset="0"/>
                <a:cs typeface="Arial" pitchFamily="34" charset="0"/>
              </a:rPr>
              <a:t>Durban 2011</a:t>
            </a:r>
            <a:endParaRPr lang="nb-NO" sz="4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2771" name="Picture 3" descr="K:\01 Prosjekt\Klimatoppmøte i skolen\Klimatoppmøte i skolen 2011\Grafikk og bilder\cpt_cop17_log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060848"/>
            <a:ext cx="3882938" cy="35368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kstSylinder 2"/>
          <p:cNvSpPr txBox="1"/>
          <p:nvPr/>
        </p:nvSpPr>
        <p:spPr>
          <a:xfrm>
            <a:off x="2699792" y="5733255"/>
            <a:ext cx="16506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400" dirty="0" smtClean="0"/>
              <a:t>Foto: UN COP 17</a:t>
            </a:r>
            <a:endParaRPr lang="nb-NO" sz="1400" dirty="0"/>
          </a:p>
        </p:txBody>
      </p:sp>
      <p:sp>
        <p:nvSpPr>
          <p:cNvPr id="4" name="TekstSylinder 3"/>
          <p:cNvSpPr txBox="1"/>
          <p:nvPr/>
        </p:nvSpPr>
        <p:spPr>
          <a:xfrm>
            <a:off x="4932040" y="2636912"/>
            <a:ext cx="367240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79400" indent="-279400">
              <a:buSzPct val="45000"/>
              <a:buFont typeface="Arial" charset="0"/>
              <a:buChar char="•"/>
              <a:tabLst>
                <a:tab pos="279400" algn="l"/>
                <a:tab pos="736600" algn="l"/>
                <a:tab pos="1193800" algn="l"/>
                <a:tab pos="1651000" algn="l"/>
                <a:tab pos="2108200" algn="l"/>
                <a:tab pos="2565400" algn="l"/>
                <a:tab pos="3022600" algn="l"/>
                <a:tab pos="3479800" algn="l"/>
                <a:tab pos="3937000" algn="l"/>
                <a:tab pos="4394200" algn="l"/>
                <a:tab pos="4851400" algn="l"/>
                <a:tab pos="5308600" algn="l"/>
                <a:tab pos="5765800" algn="l"/>
                <a:tab pos="6223000" algn="l"/>
                <a:tab pos="6680200" algn="l"/>
                <a:tab pos="7137400" algn="l"/>
                <a:tab pos="7594600" algn="l"/>
                <a:tab pos="8051800" algn="l"/>
                <a:tab pos="8509000" algn="l"/>
                <a:tab pos="8966200" algn="l"/>
                <a:tab pos="9423400" algn="l"/>
              </a:tabLst>
            </a:pPr>
            <a:r>
              <a:rPr lang="en-GB" sz="3200" dirty="0" err="1" smtClean="0">
                <a:solidFill>
                  <a:srgbClr val="000000"/>
                </a:solidFill>
                <a:latin typeface="TheSans B5 Plain" charset="0"/>
              </a:rPr>
              <a:t>Hur</a:t>
            </a:r>
            <a:r>
              <a:rPr lang="en-GB" sz="3200" dirty="0" smtClean="0">
                <a:solidFill>
                  <a:srgbClr val="000000"/>
                </a:solidFill>
                <a:latin typeface="TheSans B5 Plain" charset="0"/>
              </a:rPr>
              <a:t> </a:t>
            </a:r>
            <a:r>
              <a:rPr lang="en-GB" sz="3200" dirty="0" err="1" smtClean="0">
                <a:solidFill>
                  <a:srgbClr val="000000"/>
                </a:solidFill>
                <a:latin typeface="TheSans B5 Plain" charset="0"/>
              </a:rPr>
              <a:t>stora</a:t>
            </a:r>
            <a:r>
              <a:rPr lang="en-GB" sz="3200" dirty="0" smtClean="0">
                <a:solidFill>
                  <a:srgbClr val="000000"/>
                </a:solidFill>
                <a:latin typeface="TheSans B5 Plain" charset="0"/>
              </a:rPr>
              <a:t> </a:t>
            </a:r>
            <a:r>
              <a:rPr lang="en-GB" sz="3200" dirty="0" err="1" smtClean="0">
                <a:solidFill>
                  <a:srgbClr val="000000"/>
                </a:solidFill>
                <a:latin typeface="TheSans B5 Plain" charset="0"/>
              </a:rPr>
              <a:t>skall</a:t>
            </a:r>
            <a:r>
              <a:rPr lang="en-GB" sz="3200" dirty="0" smtClean="0">
                <a:solidFill>
                  <a:srgbClr val="000000"/>
                </a:solidFill>
                <a:latin typeface="TheSans B5 Plain" charset="0"/>
              </a:rPr>
              <a:t> </a:t>
            </a:r>
            <a:r>
              <a:rPr lang="en-GB" sz="3200" dirty="0" err="1" smtClean="0">
                <a:solidFill>
                  <a:srgbClr val="000000"/>
                </a:solidFill>
                <a:latin typeface="TheSans B5 Plain" charset="0"/>
              </a:rPr>
              <a:t>nedskärningarna</a:t>
            </a:r>
            <a:r>
              <a:rPr lang="en-GB" sz="3200" dirty="0" smtClean="0">
                <a:solidFill>
                  <a:srgbClr val="000000"/>
                </a:solidFill>
                <a:latin typeface="TheSans B5 Plain" charset="0"/>
              </a:rPr>
              <a:t> </a:t>
            </a:r>
            <a:r>
              <a:rPr lang="en-GB" sz="3200" dirty="0" err="1" smtClean="0">
                <a:solidFill>
                  <a:srgbClr val="000000"/>
                </a:solidFill>
                <a:latin typeface="TheSans B5 Plain" charset="0"/>
              </a:rPr>
              <a:t>vara</a:t>
            </a:r>
            <a:r>
              <a:rPr lang="en-GB" sz="3200" dirty="0" smtClean="0">
                <a:solidFill>
                  <a:srgbClr val="000000"/>
                </a:solidFill>
                <a:latin typeface="TheSans B5 Plain" charset="0"/>
              </a:rPr>
              <a:t>?</a:t>
            </a:r>
          </a:p>
          <a:p>
            <a:pPr marL="279400" indent="-279400">
              <a:buSzPct val="45000"/>
              <a:buFont typeface="Arial" charset="0"/>
              <a:buChar char="•"/>
              <a:tabLst>
                <a:tab pos="279400" algn="l"/>
                <a:tab pos="736600" algn="l"/>
                <a:tab pos="1193800" algn="l"/>
                <a:tab pos="1651000" algn="l"/>
                <a:tab pos="2108200" algn="l"/>
                <a:tab pos="2565400" algn="l"/>
                <a:tab pos="3022600" algn="l"/>
                <a:tab pos="3479800" algn="l"/>
                <a:tab pos="3937000" algn="l"/>
                <a:tab pos="4394200" algn="l"/>
                <a:tab pos="4851400" algn="l"/>
                <a:tab pos="5308600" algn="l"/>
                <a:tab pos="5765800" algn="l"/>
                <a:tab pos="6223000" algn="l"/>
                <a:tab pos="6680200" algn="l"/>
                <a:tab pos="7137400" algn="l"/>
                <a:tab pos="7594600" algn="l"/>
                <a:tab pos="8051800" algn="l"/>
                <a:tab pos="8509000" algn="l"/>
                <a:tab pos="8966200" algn="l"/>
                <a:tab pos="9423400" algn="l"/>
              </a:tabLst>
            </a:pPr>
            <a:r>
              <a:rPr lang="en-GB" sz="3200" dirty="0" err="1" smtClean="0">
                <a:solidFill>
                  <a:srgbClr val="000000"/>
                </a:solidFill>
                <a:latin typeface="TheSans B5 Plain" charset="0"/>
              </a:rPr>
              <a:t>Hur</a:t>
            </a:r>
            <a:r>
              <a:rPr lang="en-GB" sz="3200" dirty="0" smtClean="0">
                <a:solidFill>
                  <a:srgbClr val="000000"/>
                </a:solidFill>
                <a:latin typeface="TheSans B5 Plain" charset="0"/>
              </a:rPr>
              <a:t> </a:t>
            </a:r>
            <a:r>
              <a:rPr lang="en-GB" sz="3200" dirty="0" err="1" smtClean="0">
                <a:solidFill>
                  <a:srgbClr val="000000"/>
                </a:solidFill>
                <a:latin typeface="TheSans B5 Plain" charset="0"/>
              </a:rPr>
              <a:t>mycket</a:t>
            </a:r>
            <a:r>
              <a:rPr lang="en-GB" sz="3200" dirty="0" smtClean="0">
                <a:solidFill>
                  <a:srgbClr val="000000"/>
                </a:solidFill>
                <a:latin typeface="TheSans B5 Plain" charset="0"/>
              </a:rPr>
              <a:t> </a:t>
            </a:r>
            <a:r>
              <a:rPr lang="en-GB" sz="3200" dirty="0" err="1" smtClean="0">
                <a:solidFill>
                  <a:srgbClr val="000000"/>
                </a:solidFill>
                <a:latin typeface="TheSans B5 Plain" charset="0"/>
              </a:rPr>
              <a:t>skall</a:t>
            </a:r>
            <a:r>
              <a:rPr lang="en-GB" sz="3200" dirty="0" smtClean="0">
                <a:solidFill>
                  <a:srgbClr val="000000"/>
                </a:solidFill>
                <a:latin typeface="TheSans B5 Plain" charset="0"/>
              </a:rPr>
              <a:t> </a:t>
            </a:r>
            <a:r>
              <a:rPr lang="en-GB" sz="3200" dirty="0" err="1" smtClean="0">
                <a:solidFill>
                  <a:srgbClr val="000000"/>
                </a:solidFill>
                <a:latin typeface="TheSans B5 Plain" charset="0"/>
              </a:rPr>
              <a:t>olika</a:t>
            </a:r>
            <a:r>
              <a:rPr lang="en-GB" sz="3200" dirty="0" smtClean="0">
                <a:solidFill>
                  <a:srgbClr val="000000"/>
                </a:solidFill>
                <a:latin typeface="TheSans B5 Plain" charset="0"/>
              </a:rPr>
              <a:t> </a:t>
            </a:r>
            <a:r>
              <a:rPr lang="en-GB" sz="3200" dirty="0" err="1" smtClean="0">
                <a:solidFill>
                  <a:srgbClr val="000000"/>
                </a:solidFill>
                <a:latin typeface="TheSans B5 Plain" charset="0"/>
              </a:rPr>
              <a:t>länder</a:t>
            </a:r>
            <a:r>
              <a:rPr lang="en-GB" sz="3200" dirty="0" smtClean="0">
                <a:solidFill>
                  <a:srgbClr val="000000"/>
                </a:solidFill>
                <a:latin typeface="TheSans B5 Plain" charset="0"/>
              </a:rPr>
              <a:t> </a:t>
            </a:r>
            <a:r>
              <a:rPr lang="en-GB" sz="3200" dirty="0" err="1" smtClean="0">
                <a:solidFill>
                  <a:srgbClr val="000000"/>
                </a:solidFill>
                <a:latin typeface="TheSans B5 Plain" charset="0"/>
              </a:rPr>
              <a:t>skära</a:t>
            </a:r>
            <a:r>
              <a:rPr lang="en-GB" sz="3200" dirty="0" smtClean="0">
                <a:solidFill>
                  <a:srgbClr val="000000"/>
                </a:solidFill>
                <a:latin typeface="TheSans B5 Plain" charset="0"/>
              </a:rPr>
              <a:t> </a:t>
            </a:r>
            <a:r>
              <a:rPr lang="en-GB" sz="3200" dirty="0" err="1" smtClean="0">
                <a:solidFill>
                  <a:srgbClr val="000000"/>
                </a:solidFill>
                <a:latin typeface="TheSans B5 Plain" charset="0"/>
              </a:rPr>
              <a:t>ned</a:t>
            </a:r>
            <a:r>
              <a:rPr lang="en-GB" sz="3200" dirty="0" smtClean="0">
                <a:solidFill>
                  <a:srgbClr val="000000"/>
                </a:solidFill>
                <a:latin typeface="TheSans B5 Plain" charset="0"/>
              </a:rPr>
              <a:t>?</a:t>
            </a:r>
          </a:p>
          <a:p>
            <a:pPr marL="279400" indent="-279400">
              <a:buSzPct val="45000"/>
              <a:buFont typeface="Arial" charset="0"/>
              <a:buChar char="•"/>
              <a:tabLst>
                <a:tab pos="279400" algn="l"/>
                <a:tab pos="736600" algn="l"/>
                <a:tab pos="1193800" algn="l"/>
                <a:tab pos="1651000" algn="l"/>
                <a:tab pos="2108200" algn="l"/>
                <a:tab pos="2565400" algn="l"/>
                <a:tab pos="3022600" algn="l"/>
                <a:tab pos="3479800" algn="l"/>
                <a:tab pos="3937000" algn="l"/>
                <a:tab pos="4394200" algn="l"/>
                <a:tab pos="4851400" algn="l"/>
                <a:tab pos="5308600" algn="l"/>
                <a:tab pos="5765800" algn="l"/>
                <a:tab pos="6223000" algn="l"/>
                <a:tab pos="6680200" algn="l"/>
                <a:tab pos="7137400" algn="l"/>
                <a:tab pos="7594600" algn="l"/>
                <a:tab pos="8051800" algn="l"/>
                <a:tab pos="8509000" algn="l"/>
                <a:tab pos="8966200" algn="l"/>
                <a:tab pos="9423400" algn="l"/>
              </a:tabLst>
            </a:pPr>
            <a:r>
              <a:rPr lang="en-GB" sz="3200" dirty="0" err="1" smtClean="0">
                <a:solidFill>
                  <a:srgbClr val="000000"/>
                </a:solidFill>
                <a:latin typeface="TheSans B5 Plain" charset="0"/>
              </a:rPr>
              <a:t>Vem</a:t>
            </a:r>
            <a:r>
              <a:rPr lang="en-GB" sz="3200" dirty="0" smtClean="0">
                <a:solidFill>
                  <a:srgbClr val="000000"/>
                </a:solidFill>
                <a:latin typeface="TheSans B5 Plain" charset="0"/>
              </a:rPr>
              <a:t> </a:t>
            </a:r>
            <a:r>
              <a:rPr lang="en-GB" sz="3200" dirty="0" err="1" smtClean="0">
                <a:solidFill>
                  <a:srgbClr val="000000"/>
                </a:solidFill>
                <a:latin typeface="TheSans B5 Plain" charset="0"/>
              </a:rPr>
              <a:t>skall</a:t>
            </a:r>
            <a:r>
              <a:rPr lang="en-GB" sz="3200" dirty="0" smtClean="0">
                <a:solidFill>
                  <a:srgbClr val="000000"/>
                </a:solidFill>
                <a:latin typeface="TheSans B5 Plain" charset="0"/>
              </a:rPr>
              <a:t> </a:t>
            </a:r>
            <a:r>
              <a:rPr lang="en-GB" sz="3200" dirty="0" err="1" smtClean="0">
                <a:solidFill>
                  <a:srgbClr val="000000"/>
                </a:solidFill>
                <a:latin typeface="TheSans B5 Plain" charset="0"/>
              </a:rPr>
              <a:t>betala</a:t>
            </a:r>
            <a:r>
              <a:rPr lang="en-GB" sz="3200" dirty="0" smtClean="0">
                <a:solidFill>
                  <a:srgbClr val="000000"/>
                </a:solidFill>
                <a:latin typeface="TheSans B5 Plain" charset="0"/>
              </a:rPr>
              <a:t>?</a:t>
            </a:r>
            <a:endParaRPr lang="en-GB" sz="3200" dirty="0">
              <a:solidFill>
                <a:srgbClr val="000000"/>
              </a:solidFill>
              <a:latin typeface="TheSans B5 Plain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19935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7" name="Picture 4" descr="dogandca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175" y="1773238"/>
            <a:ext cx="4446588" cy="2773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571472" y="1071546"/>
            <a:ext cx="8229600" cy="898525"/>
          </a:xfrm>
        </p:spPr>
        <p:txBody>
          <a:bodyPr/>
          <a:lstStyle/>
          <a:p>
            <a:pPr hangingPunct="1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dirty="0" err="1" smtClean="0">
                <a:solidFill>
                  <a:srgbClr val="000000"/>
                </a:solidFill>
                <a:latin typeface="TheSans B5 Plain" charset="0"/>
              </a:rPr>
              <a:t>Gemensamt</a:t>
            </a:r>
            <a:r>
              <a:rPr lang="en-GB" dirty="0" smtClean="0">
                <a:solidFill>
                  <a:srgbClr val="000000"/>
                </a:solidFill>
                <a:latin typeface="TheSans B5 Plain" charset="0"/>
              </a:rPr>
              <a:t>, men </a:t>
            </a:r>
            <a:r>
              <a:rPr lang="en-GB" dirty="0" err="1" smtClean="0">
                <a:solidFill>
                  <a:srgbClr val="000000"/>
                </a:solidFill>
                <a:latin typeface="TheSans B5 Plain" charset="0"/>
              </a:rPr>
              <a:t>differentierat</a:t>
            </a:r>
            <a:r>
              <a:rPr lang="en-GB" dirty="0" smtClean="0">
                <a:solidFill>
                  <a:srgbClr val="000000"/>
                </a:solidFill>
                <a:latin typeface="TheSans B5 Plain" charset="0"/>
              </a:rPr>
              <a:t> </a:t>
            </a:r>
            <a:r>
              <a:rPr lang="en-GB" dirty="0" err="1" smtClean="0">
                <a:solidFill>
                  <a:srgbClr val="000000"/>
                </a:solidFill>
                <a:latin typeface="TheSans B5 Plain" charset="0"/>
              </a:rPr>
              <a:t>ansvar</a:t>
            </a:r>
            <a:endParaRPr lang="en-GB" dirty="0">
              <a:solidFill>
                <a:srgbClr val="000000"/>
              </a:solidFill>
              <a:latin typeface="TheSans B5 Plain" charset="0"/>
            </a:endParaRPr>
          </a:p>
        </p:txBody>
      </p:sp>
      <p:sp>
        <p:nvSpPr>
          <p:cNvPr id="3686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755650" y="4508500"/>
            <a:ext cx="8229600" cy="1800225"/>
          </a:xfrm>
        </p:spPr>
        <p:txBody>
          <a:bodyPr/>
          <a:lstStyle/>
          <a:p>
            <a:pPr hangingPunct="1">
              <a:spcBef>
                <a:spcPts val="638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GB" dirty="0" smtClean="0">
              <a:solidFill>
                <a:srgbClr val="000000"/>
              </a:solidFill>
              <a:latin typeface="TheSans B5 Plain" charset="0"/>
            </a:endParaRPr>
          </a:p>
          <a:p>
            <a:pPr marL="733425" lvl="1" indent="-276225" hangingPunct="1">
              <a:spcBef>
                <a:spcPts val="563"/>
              </a:spcBef>
              <a:buSzPct val="45000"/>
              <a:buFont typeface="Symbol" charset="2"/>
              <a:buChar char="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dirty="0" smtClean="0">
                <a:solidFill>
                  <a:srgbClr val="000000"/>
                </a:solidFill>
                <a:latin typeface="TheSans B5 Plain" charset="0"/>
              </a:rPr>
              <a:t>VEM </a:t>
            </a:r>
            <a:r>
              <a:rPr lang="en-GB" dirty="0" err="1" smtClean="0">
                <a:solidFill>
                  <a:srgbClr val="000000"/>
                </a:solidFill>
                <a:latin typeface="TheSans B5 Plain" charset="0"/>
              </a:rPr>
              <a:t>skall</a:t>
            </a:r>
            <a:r>
              <a:rPr lang="en-GB" dirty="0" smtClean="0">
                <a:solidFill>
                  <a:srgbClr val="000000"/>
                </a:solidFill>
                <a:latin typeface="TheSans B5 Plain" charset="0"/>
              </a:rPr>
              <a:t> </a:t>
            </a:r>
            <a:r>
              <a:rPr lang="en-GB" dirty="0" err="1" smtClean="0">
                <a:solidFill>
                  <a:srgbClr val="000000"/>
                </a:solidFill>
                <a:latin typeface="TheSans B5 Plain" charset="0"/>
              </a:rPr>
              <a:t>skära</a:t>
            </a:r>
            <a:r>
              <a:rPr lang="en-GB" dirty="0" smtClean="0">
                <a:solidFill>
                  <a:srgbClr val="000000"/>
                </a:solidFill>
                <a:latin typeface="TheSans B5 Plain" charset="0"/>
              </a:rPr>
              <a:t> </a:t>
            </a:r>
            <a:r>
              <a:rPr lang="en-GB" dirty="0" err="1" smtClean="0">
                <a:solidFill>
                  <a:srgbClr val="000000"/>
                </a:solidFill>
                <a:latin typeface="TheSans B5 Plain" charset="0"/>
              </a:rPr>
              <a:t>ner</a:t>
            </a:r>
            <a:r>
              <a:rPr lang="en-GB" dirty="0" smtClean="0">
                <a:solidFill>
                  <a:srgbClr val="000000"/>
                </a:solidFill>
                <a:latin typeface="TheSans B5 Plain" charset="0"/>
              </a:rPr>
              <a:t> HUR </a:t>
            </a:r>
            <a:r>
              <a:rPr lang="en-GB" dirty="0" err="1" smtClean="0">
                <a:solidFill>
                  <a:srgbClr val="000000"/>
                </a:solidFill>
                <a:latin typeface="TheSans B5 Plain" charset="0"/>
              </a:rPr>
              <a:t>mycket</a:t>
            </a:r>
            <a:r>
              <a:rPr lang="en-GB" dirty="0" smtClean="0">
                <a:solidFill>
                  <a:srgbClr val="000000"/>
                </a:solidFill>
                <a:latin typeface="TheSans B5 Plain" charset="0"/>
              </a:rPr>
              <a:t>?</a:t>
            </a:r>
            <a:endParaRPr lang="en-GB" dirty="0">
              <a:solidFill>
                <a:srgbClr val="000000"/>
              </a:solidFill>
              <a:latin typeface="TheSans B5 Plain" charset="0"/>
            </a:endParaRPr>
          </a:p>
        </p:txBody>
      </p:sp>
    </p:spTree>
  </p:cSld>
  <p:clrMapOvr>
    <a:masterClrMapping/>
  </p:clrMapOvr>
  <p:transition advTm="14000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GB" dirty="0" err="1" smtClean="0">
                <a:solidFill>
                  <a:srgbClr val="000000"/>
                </a:solidFill>
                <a:latin typeface="TheSans B5 Plain" charset="0"/>
              </a:rPr>
              <a:t>Industriländer</a:t>
            </a:r>
            <a:endParaRPr lang="nb-NO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924300" y="3141663"/>
            <a:ext cx="4773613" cy="2984500"/>
          </a:xfrm>
        </p:spPr>
        <p:txBody>
          <a:bodyPr/>
          <a:lstStyle/>
          <a:p>
            <a:pPr marL="333375" indent="-333375" hangingPunct="1">
              <a:spcBef>
                <a:spcPts val="638"/>
              </a:spcBef>
              <a:buSzPct val="45000"/>
              <a:buFont typeface="Symbol" charset="2"/>
              <a:buChar char=""/>
              <a:tabLst>
                <a:tab pos="333375" algn="l"/>
                <a:tab pos="790575" algn="l"/>
                <a:tab pos="1247775" algn="l"/>
                <a:tab pos="1704975" algn="l"/>
                <a:tab pos="2162175" algn="l"/>
                <a:tab pos="2619375" algn="l"/>
                <a:tab pos="3076575" algn="l"/>
                <a:tab pos="3533775" algn="l"/>
                <a:tab pos="3990975" algn="l"/>
                <a:tab pos="4448175" algn="l"/>
                <a:tab pos="4905375" algn="l"/>
                <a:tab pos="5362575" algn="l"/>
                <a:tab pos="5819775" algn="l"/>
                <a:tab pos="6276975" algn="l"/>
                <a:tab pos="6734175" algn="l"/>
                <a:tab pos="7191375" algn="l"/>
                <a:tab pos="7648575" algn="l"/>
                <a:tab pos="8105775" algn="l"/>
                <a:tab pos="8562975" algn="l"/>
                <a:tab pos="9020175" algn="l"/>
                <a:tab pos="9477375" algn="l"/>
              </a:tabLst>
            </a:pPr>
            <a:r>
              <a:rPr lang="en-GB" dirty="0" err="1" smtClean="0">
                <a:solidFill>
                  <a:srgbClr val="000000"/>
                </a:solidFill>
                <a:latin typeface="TheSans B5 Plain" charset="0"/>
              </a:rPr>
              <a:t>Kostnader</a:t>
            </a:r>
            <a:endParaRPr lang="en-GB" dirty="0" smtClean="0">
              <a:solidFill>
                <a:srgbClr val="000000"/>
              </a:solidFill>
              <a:latin typeface="TheSans B5 Plain" charset="0"/>
            </a:endParaRPr>
          </a:p>
          <a:p>
            <a:pPr marL="333375" indent="-333375" hangingPunct="1">
              <a:spcBef>
                <a:spcPts val="638"/>
              </a:spcBef>
              <a:buSzPct val="45000"/>
              <a:buFont typeface="Symbol" charset="2"/>
              <a:buChar char=""/>
              <a:tabLst>
                <a:tab pos="333375" algn="l"/>
                <a:tab pos="790575" algn="l"/>
                <a:tab pos="1247775" algn="l"/>
                <a:tab pos="1704975" algn="l"/>
                <a:tab pos="2162175" algn="l"/>
                <a:tab pos="2619375" algn="l"/>
                <a:tab pos="3076575" algn="l"/>
                <a:tab pos="3533775" algn="l"/>
                <a:tab pos="3990975" algn="l"/>
                <a:tab pos="4448175" algn="l"/>
                <a:tab pos="4905375" algn="l"/>
                <a:tab pos="5362575" algn="l"/>
                <a:tab pos="5819775" algn="l"/>
                <a:tab pos="6276975" algn="l"/>
                <a:tab pos="6734175" algn="l"/>
                <a:tab pos="7191375" algn="l"/>
                <a:tab pos="7648575" algn="l"/>
                <a:tab pos="8105775" algn="l"/>
                <a:tab pos="8562975" algn="l"/>
                <a:tab pos="9020175" algn="l"/>
                <a:tab pos="9477375" algn="l"/>
              </a:tabLst>
            </a:pPr>
            <a:r>
              <a:rPr lang="en-GB" dirty="0" err="1" smtClean="0">
                <a:solidFill>
                  <a:srgbClr val="000000"/>
                </a:solidFill>
                <a:latin typeface="TheSans B5 Plain" charset="0"/>
              </a:rPr>
              <a:t>Utsläppsvanor</a:t>
            </a:r>
            <a:endParaRPr lang="en-GB" dirty="0" smtClean="0">
              <a:solidFill>
                <a:srgbClr val="000000"/>
              </a:solidFill>
              <a:latin typeface="TheSans B5 Plain" charset="0"/>
            </a:endParaRPr>
          </a:p>
          <a:p>
            <a:pPr marL="333375" indent="-333375" hangingPunct="1">
              <a:spcBef>
                <a:spcPts val="638"/>
              </a:spcBef>
              <a:buSzPct val="45000"/>
              <a:buFont typeface="Symbol" charset="2"/>
              <a:buChar char=""/>
              <a:tabLst>
                <a:tab pos="333375" algn="l"/>
                <a:tab pos="790575" algn="l"/>
                <a:tab pos="1247775" algn="l"/>
                <a:tab pos="1704975" algn="l"/>
                <a:tab pos="2162175" algn="l"/>
                <a:tab pos="2619375" algn="l"/>
                <a:tab pos="3076575" algn="l"/>
                <a:tab pos="3533775" algn="l"/>
                <a:tab pos="3990975" algn="l"/>
                <a:tab pos="4448175" algn="l"/>
                <a:tab pos="4905375" algn="l"/>
                <a:tab pos="5362575" algn="l"/>
                <a:tab pos="5819775" algn="l"/>
                <a:tab pos="6276975" algn="l"/>
                <a:tab pos="6734175" algn="l"/>
                <a:tab pos="7191375" algn="l"/>
                <a:tab pos="7648575" algn="l"/>
                <a:tab pos="8105775" algn="l"/>
                <a:tab pos="8562975" algn="l"/>
                <a:tab pos="9020175" algn="l"/>
                <a:tab pos="9477375" algn="l"/>
              </a:tabLst>
            </a:pPr>
            <a:r>
              <a:rPr lang="en-GB" dirty="0" err="1" smtClean="0">
                <a:solidFill>
                  <a:srgbClr val="000000"/>
                </a:solidFill>
                <a:latin typeface="TheSans B5 Plain" charset="0"/>
              </a:rPr>
              <a:t>Industrin</a:t>
            </a:r>
            <a:r>
              <a:rPr lang="en-GB" dirty="0" smtClean="0">
                <a:solidFill>
                  <a:srgbClr val="000000"/>
                </a:solidFill>
                <a:latin typeface="TheSans B5 Plain" charset="0"/>
              </a:rPr>
              <a:t> </a:t>
            </a:r>
            <a:r>
              <a:rPr lang="en-GB" dirty="0" err="1" smtClean="0">
                <a:solidFill>
                  <a:srgbClr val="000000"/>
                </a:solidFill>
                <a:latin typeface="TheSans B5 Plain" charset="0"/>
              </a:rPr>
              <a:t>flyttar</a:t>
            </a:r>
            <a:endParaRPr lang="en-GB" dirty="0">
              <a:solidFill>
                <a:srgbClr val="000000"/>
              </a:solidFill>
              <a:latin typeface="TheSans B5 Plain" charset="0"/>
            </a:endParaRPr>
          </a:p>
        </p:txBody>
      </p:sp>
      <p:pic>
        <p:nvPicPr>
          <p:cNvPr id="3789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916113"/>
            <a:ext cx="3311525" cy="4160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38000"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500042"/>
            <a:ext cx="8686800" cy="898525"/>
          </a:xfrm>
        </p:spPr>
        <p:txBody>
          <a:bodyPr/>
          <a:lstStyle/>
          <a:p>
            <a:pPr hangingPunct="1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dirty="0" err="1" smtClean="0">
                <a:solidFill>
                  <a:srgbClr val="000000"/>
                </a:solidFill>
                <a:latin typeface="TheSans B5 Plain" charset="0"/>
              </a:rPr>
              <a:t>Övergångs</a:t>
            </a:r>
            <a:r>
              <a:rPr lang="en-GB" dirty="0" smtClean="0">
                <a:solidFill>
                  <a:srgbClr val="000000"/>
                </a:solidFill>
                <a:latin typeface="TheSans B5 Plain" charset="0"/>
              </a:rPr>
              <a:t>- </a:t>
            </a:r>
            <a:r>
              <a:rPr lang="en-GB" dirty="0" err="1" smtClean="0">
                <a:solidFill>
                  <a:srgbClr val="000000"/>
                </a:solidFill>
                <a:latin typeface="TheSans B5 Plain" charset="0"/>
              </a:rPr>
              <a:t>och</a:t>
            </a:r>
            <a:r>
              <a:rPr lang="en-GB" dirty="0" smtClean="0">
                <a:solidFill>
                  <a:srgbClr val="000000"/>
                </a:solidFill>
                <a:latin typeface="TheSans B5 Plain" charset="0"/>
              </a:rPr>
              <a:t> </a:t>
            </a:r>
            <a:r>
              <a:rPr lang="en-GB" dirty="0" err="1" smtClean="0">
                <a:solidFill>
                  <a:srgbClr val="000000"/>
                </a:solidFill>
                <a:latin typeface="TheSans B5 Plain" charset="0"/>
              </a:rPr>
              <a:t>utvecklingsländer</a:t>
            </a:r>
            <a:endParaRPr lang="en-GB" dirty="0">
              <a:solidFill>
                <a:srgbClr val="000000"/>
              </a:solidFill>
              <a:latin typeface="TheSans B5 Plain" charset="0"/>
            </a:endParaRPr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68313" y="2924175"/>
            <a:ext cx="4464050" cy="3201988"/>
          </a:xfrm>
        </p:spPr>
        <p:txBody>
          <a:bodyPr/>
          <a:lstStyle/>
          <a:p>
            <a:pPr marL="333375" indent="-333375" hangingPunct="1">
              <a:spcBef>
                <a:spcPts val="638"/>
              </a:spcBef>
              <a:buSzPct val="45000"/>
              <a:buFont typeface="Symbol" charset="2"/>
              <a:buChar char=""/>
              <a:tabLst>
                <a:tab pos="333375" algn="l"/>
                <a:tab pos="790575" algn="l"/>
                <a:tab pos="1247775" algn="l"/>
                <a:tab pos="1704975" algn="l"/>
                <a:tab pos="2162175" algn="l"/>
                <a:tab pos="2619375" algn="l"/>
                <a:tab pos="3076575" algn="l"/>
                <a:tab pos="3533775" algn="l"/>
                <a:tab pos="3990975" algn="l"/>
                <a:tab pos="4448175" algn="l"/>
                <a:tab pos="4905375" algn="l"/>
                <a:tab pos="5362575" algn="l"/>
                <a:tab pos="5819775" algn="l"/>
                <a:tab pos="6276975" algn="l"/>
                <a:tab pos="6734175" algn="l"/>
                <a:tab pos="7191375" algn="l"/>
                <a:tab pos="7648575" algn="l"/>
                <a:tab pos="8105775" algn="l"/>
                <a:tab pos="8562975" algn="l"/>
                <a:tab pos="9020175" algn="l"/>
                <a:tab pos="9477375" algn="l"/>
              </a:tabLst>
            </a:pPr>
            <a:r>
              <a:rPr lang="en-GB" dirty="0" err="1" smtClean="0">
                <a:solidFill>
                  <a:srgbClr val="000000"/>
                </a:solidFill>
                <a:latin typeface="TheSans B5 Plain" charset="0"/>
              </a:rPr>
              <a:t>Hävdar</a:t>
            </a:r>
            <a:r>
              <a:rPr lang="en-GB" dirty="0" smtClean="0">
                <a:solidFill>
                  <a:srgbClr val="000000"/>
                </a:solidFill>
                <a:latin typeface="TheSans B5 Plain" charset="0"/>
              </a:rPr>
              <a:t> </a:t>
            </a:r>
            <a:r>
              <a:rPr lang="en-GB" dirty="0" err="1" smtClean="0">
                <a:solidFill>
                  <a:srgbClr val="000000"/>
                </a:solidFill>
                <a:latin typeface="TheSans B5 Plain" charset="0"/>
              </a:rPr>
              <a:t>att</a:t>
            </a:r>
            <a:r>
              <a:rPr lang="en-GB" dirty="0" smtClean="0">
                <a:solidFill>
                  <a:srgbClr val="000000"/>
                </a:solidFill>
                <a:latin typeface="TheSans B5 Plain" charset="0"/>
              </a:rPr>
              <a:t> </a:t>
            </a:r>
            <a:r>
              <a:rPr lang="en-GB" dirty="0" err="1" smtClean="0">
                <a:solidFill>
                  <a:srgbClr val="000000"/>
                </a:solidFill>
                <a:latin typeface="TheSans B5 Plain" charset="0"/>
              </a:rPr>
              <a:t>industriländer</a:t>
            </a:r>
            <a:r>
              <a:rPr lang="en-GB" dirty="0" smtClean="0">
                <a:solidFill>
                  <a:srgbClr val="000000"/>
                </a:solidFill>
                <a:latin typeface="TheSans B5 Plain" charset="0"/>
              </a:rPr>
              <a:t> </a:t>
            </a:r>
            <a:r>
              <a:rPr lang="en-GB" dirty="0" err="1" smtClean="0">
                <a:solidFill>
                  <a:srgbClr val="000000"/>
                </a:solidFill>
                <a:latin typeface="TheSans B5 Plain" charset="0"/>
              </a:rPr>
              <a:t>har</a:t>
            </a:r>
            <a:r>
              <a:rPr lang="en-GB" dirty="0" smtClean="0">
                <a:solidFill>
                  <a:srgbClr val="000000"/>
                </a:solidFill>
                <a:latin typeface="TheSans B5 Plain" charset="0"/>
              </a:rPr>
              <a:t> </a:t>
            </a:r>
            <a:r>
              <a:rPr lang="en-GB" dirty="0" err="1" smtClean="0">
                <a:solidFill>
                  <a:srgbClr val="000000"/>
                </a:solidFill>
                <a:latin typeface="TheSans B5 Plain" charset="0"/>
              </a:rPr>
              <a:t>huvudansvaret</a:t>
            </a:r>
            <a:endParaRPr lang="en-GB" dirty="0" smtClean="0">
              <a:solidFill>
                <a:srgbClr val="000000"/>
              </a:solidFill>
              <a:latin typeface="TheSans B5 Plain" charset="0"/>
            </a:endParaRPr>
          </a:p>
          <a:p>
            <a:pPr marL="333375" indent="-333375" hangingPunct="1">
              <a:spcBef>
                <a:spcPts val="638"/>
              </a:spcBef>
              <a:buSzPct val="45000"/>
              <a:buFont typeface="Symbol" charset="2"/>
              <a:buChar char=""/>
              <a:tabLst>
                <a:tab pos="333375" algn="l"/>
                <a:tab pos="790575" algn="l"/>
                <a:tab pos="1247775" algn="l"/>
                <a:tab pos="1704975" algn="l"/>
                <a:tab pos="2162175" algn="l"/>
                <a:tab pos="2619375" algn="l"/>
                <a:tab pos="3076575" algn="l"/>
                <a:tab pos="3533775" algn="l"/>
                <a:tab pos="3990975" algn="l"/>
                <a:tab pos="4448175" algn="l"/>
                <a:tab pos="4905375" algn="l"/>
                <a:tab pos="5362575" algn="l"/>
                <a:tab pos="5819775" algn="l"/>
                <a:tab pos="6276975" algn="l"/>
                <a:tab pos="6734175" algn="l"/>
                <a:tab pos="7191375" algn="l"/>
                <a:tab pos="7648575" algn="l"/>
                <a:tab pos="8105775" algn="l"/>
                <a:tab pos="8562975" algn="l"/>
                <a:tab pos="9020175" algn="l"/>
                <a:tab pos="9477375" algn="l"/>
              </a:tabLst>
            </a:pPr>
            <a:r>
              <a:rPr lang="en-GB" dirty="0" err="1" smtClean="0">
                <a:solidFill>
                  <a:srgbClr val="000000"/>
                </a:solidFill>
                <a:latin typeface="TheSans B5 Plain" charset="0"/>
              </a:rPr>
              <a:t>Har</a:t>
            </a:r>
            <a:r>
              <a:rPr lang="en-GB" dirty="0" smtClean="0">
                <a:solidFill>
                  <a:srgbClr val="000000"/>
                </a:solidFill>
                <a:latin typeface="TheSans B5 Plain" charset="0"/>
              </a:rPr>
              <a:t> </a:t>
            </a:r>
            <a:r>
              <a:rPr lang="en-GB" dirty="0" err="1" smtClean="0">
                <a:solidFill>
                  <a:srgbClr val="000000"/>
                </a:solidFill>
                <a:latin typeface="TheSans B5 Plain" charset="0"/>
              </a:rPr>
              <a:t>begränsede</a:t>
            </a:r>
            <a:r>
              <a:rPr lang="en-GB" dirty="0" smtClean="0">
                <a:solidFill>
                  <a:srgbClr val="000000"/>
                </a:solidFill>
                <a:latin typeface="TheSans B5 Plain" charset="0"/>
              </a:rPr>
              <a:t> </a:t>
            </a:r>
            <a:r>
              <a:rPr lang="en-GB" dirty="0" err="1" smtClean="0">
                <a:solidFill>
                  <a:srgbClr val="000000"/>
                </a:solidFill>
                <a:latin typeface="TheSans B5 Plain" charset="0"/>
              </a:rPr>
              <a:t>resurser</a:t>
            </a:r>
            <a:endParaRPr lang="en-GB" dirty="0">
              <a:solidFill>
                <a:srgbClr val="000000"/>
              </a:solidFill>
              <a:latin typeface="TheSans B5 Plain" charset="0"/>
            </a:endParaRPr>
          </a:p>
        </p:txBody>
      </p:sp>
      <p:pic>
        <p:nvPicPr>
          <p:cNvPr id="3891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484313"/>
            <a:ext cx="3900488" cy="460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18000"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7" name="Picture 1" descr="K:\03 Informasjon og media\Bilder\iStockphoto nedlastninger\Klima\Fabrikkpiper_iStockphoto_larg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3573016"/>
            <a:ext cx="3744416" cy="249535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1378" name="Picture 2" descr="K:\03 Informasjon og media\Bilder\iStockphoto nedlastninger\Klima\Oljerigg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50" y="1628800"/>
            <a:ext cx="3685965" cy="245631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Sylinder 3"/>
          <p:cNvSpPr txBox="1"/>
          <p:nvPr/>
        </p:nvSpPr>
        <p:spPr>
          <a:xfrm>
            <a:off x="212350" y="488887"/>
            <a:ext cx="847397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4400" dirty="0" smtClean="0">
                <a:latin typeface="Arial" pitchFamily="34" charset="0"/>
                <a:cs typeface="Arial" pitchFamily="34" charset="0"/>
              </a:rPr>
              <a:t>Energiproduktion</a:t>
            </a:r>
            <a:endParaRPr lang="nb-NO" sz="4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5681013" y="3071654"/>
            <a:ext cx="2674169" cy="18241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eaLnBrk="1" hangingPunct="1">
              <a:buNone/>
            </a:pPr>
            <a:r>
              <a:rPr lang="nb-NO" sz="8000" dirty="0" smtClean="0">
                <a:latin typeface="Arial" pitchFamily="34" charset="0"/>
                <a:cs typeface="Arial" pitchFamily="34" charset="0"/>
              </a:rPr>
              <a:t>25 %</a:t>
            </a:r>
          </a:p>
          <a:p>
            <a:pPr marL="0" indent="0" eaLnBrk="1" hangingPunct="1">
              <a:buNone/>
            </a:pPr>
            <a:endParaRPr lang="nb-NO" dirty="0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7" name="Picture 5" descr="iStock_000000865040Small[1]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037" y="1084262"/>
            <a:ext cx="5114926" cy="3389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Picture 6" descr="iStock_000006455241Small[1]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963" y="2311368"/>
            <a:ext cx="2624138" cy="395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3" name="Picture 3" descr="iStock_000004419528Small[1]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01" y="1009473"/>
            <a:ext cx="3616103" cy="24070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6" name="Picture 2" descr="K:\03 Informasjon og media\Bilder\iStockphoto nedlastninger\Klima\Hamburger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506" y="3144459"/>
            <a:ext cx="2086547" cy="312613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2" name="Picture 2" descr="iStock_000005035191Small[1]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3932095"/>
            <a:ext cx="2291979" cy="2338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57158" y="500042"/>
            <a:ext cx="8229600" cy="898525"/>
          </a:xfrm>
        </p:spPr>
        <p:txBody>
          <a:bodyPr/>
          <a:lstStyle/>
          <a:p>
            <a:pPr hangingPunct="1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dirty="0" err="1" smtClean="0">
                <a:solidFill>
                  <a:srgbClr val="000000"/>
                </a:solidFill>
                <a:latin typeface="TheSans B5 Plain" charset="0"/>
              </a:rPr>
              <a:t>Utsläpp</a:t>
            </a:r>
            <a:r>
              <a:rPr lang="en-GB" dirty="0" smtClean="0">
                <a:solidFill>
                  <a:srgbClr val="000000"/>
                </a:solidFill>
                <a:latin typeface="TheSans B5 Plain" charset="0"/>
              </a:rPr>
              <a:t> </a:t>
            </a:r>
            <a:r>
              <a:rPr lang="en-GB" dirty="0" err="1" smtClean="0">
                <a:solidFill>
                  <a:srgbClr val="000000"/>
                </a:solidFill>
                <a:latin typeface="TheSans B5 Plain" charset="0"/>
              </a:rPr>
              <a:t>från</a:t>
            </a:r>
            <a:r>
              <a:rPr lang="en-GB" dirty="0" smtClean="0">
                <a:solidFill>
                  <a:srgbClr val="000000"/>
                </a:solidFill>
                <a:latin typeface="TheSans B5 Plain" charset="0"/>
              </a:rPr>
              <a:t> </a:t>
            </a:r>
            <a:r>
              <a:rPr lang="en-GB" dirty="0" err="1" smtClean="0">
                <a:solidFill>
                  <a:srgbClr val="000000"/>
                </a:solidFill>
                <a:latin typeface="TheSans B5 Plain" charset="0"/>
              </a:rPr>
              <a:t>energianvändning</a:t>
            </a:r>
            <a:endParaRPr lang="en-GB" dirty="0">
              <a:solidFill>
                <a:srgbClr val="000000"/>
              </a:solidFill>
              <a:latin typeface="TheSans B5 Plain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25397526"/>
      </p:ext>
    </p:extLst>
  </p:cSld>
  <p:clrMapOvr>
    <a:masterClrMapping/>
  </p:clrMapOvr>
  <p:transition advTm="17000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b-NO" dirty="0" smtClean="0">
                <a:latin typeface="Arial" pitchFamily="34" charset="0"/>
                <a:cs typeface="Arial" pitchFamily="34" charset="0"/>
              </a:rPr>
              <a:t>Det varmaste året</a:t>
            </a:r>
          </a:p>
        </p:txBody>
      </p:sp>
      <p:pic>
        <p:nvPicPr>
          <p:cNvPr id="5123" name="Picture 6" descr="glødende sol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27088" y="1700213"/>
            <a:ext cx="7146925" cy="3960812"/>
          </a:xfrm>
        </p:spPr>
      </p:pic>
    </p:spTree>
  </p:cSld>
  <p:clrMapOvr>
    <a:masterClrMapping/>
  </p:clrMapOvr>
  <p:transition advTm="15000"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l ned 1"/>
          <p:cNvSpPr/>
          <p:nvPr/>
        </p:nvSpPr>
        <p:spPr>
          <a:xfrm>
            <a:off x="2843213" y="1917601"/>
            <a:ext cx="3168650" cy="4103687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b-NO"/>
          </a:p>
        </p:txBody>
      </p:sp>
      <p:sp>
        <p:nvSpPr>
          <p:cNvPr id="3" name="TekstSylinder 2"/>
          <p:cNvSpPr txBox="1"/>
          <p:nvPr/>
        </p:nvSpPr>
        <p:spPr>
          <a:xfrm>
            <a:off x="2143108" y="846110"/>
            <a:ext cx="44291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3200" dirty="0" err="1" smtClean="0">
                <a:solidFill>
                  <a:srgbClr val="000000"/>
                </a:solidFill>
                <a:latin typeface="TheSans B5 Plain" charset="0"/>
              </a:rPr>
              <a:t>Utsläppen</a:t>
            </a:r>
            <a:r>
              <a:rPr lang="en-GB" sz="3200" dirty="0" smtClean="0">
                <a:solidFill>
                  <a:srgbClr val="000000"/>
                </a:solidFill>
                <a:latin typeface="TheSans B5 Plain" charset="0"/>
              </a:rPr>
              <a:t> </a:t>
            </a:r>
            <a:r>
              <a:rPr lang="en-GB" sz="3200" dirty="0" err="1" smtClean="0">
                <a:solidFill>
                  <a:srgbClr val="000000"/>
                </a:solidFill>
                <a:latin typeface="TheSans B5 Plain" charset="0"/>
              </a:rPr>
              <a:t>måste</a:t>
            </a:r>
            <a:r>
              <a:rPr lang="en-GB" sz="3200" dirty="0" smtClean="0">
                <a:solidFill>
                  <a:srgbClr val="000000"/>
                </a:solidFill>
                <a:latin typeface="TheSans B5 Plain" charset="0"/>
              </a:rPr>
              <a:t> </a:t>
            </a:r>
            <a:r>
              <a:rPr lang="en-GB" sz="3200" dirty="0" err="1" smtClean="0">
                <a:solidFill>
                  <a:srgbClr val="000000"/>
                </a:solidFill>
                <a:latin typeface="TheSans B5 Plain" charset="0"/>
              </a:rPr>
              <a:t>ned</a:t>
            </a:r>
            <a:endParaRPr lang="en-GB" sz="3200" dirty="0">
              <a:solidFill>
                <a:srgbClr val="000000"/>
              </a:solidFill>
              <a:latin typeface="TheSans B5 Plain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iStock_000009200146Small[1]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72" y="1053193"/>
            <a:ext cx="3365500" cy="4703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457200" y="585788"/>
            <a:ext cx="8229600" cy="898525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heSans B5 Plain" pitchFamily="34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heSans B5 Plain" pitchFamily="34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heSans B5 Plain" pitchFamily="34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heSans B5 Plain" pitchFamily="34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heSans B5 Plain" pitchFamily="34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heSans B5 Plain" pitchFamily="34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heSans B5 Plain" pitchFamily="34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heSans B5 Plain" pitchFamily="34" charset="0"/>
                <a:cs typeface="Arial" charset="0"/>
              </a:defRPr>
            </a:lvl9pPr>
          </a:lstStyle>
          <a:p>
            <a:r>
              <a:rPr lang="en-GB" dirty="0" err="1" smtClean="0">
                <a:latin typeface="TheSans B5 Plain" charset="0"/>
              </a:rPr>
              <a:t>Grön</a:t>
            </a:r>
            <a:r>
              <a:rPr lang="en-GB" dirty="0" smtClean="0">
                <a:latin typeface="TheSans B5 Plain" charset="0"/>
              </a:rPr>
              <a:t> </a:t>
            </a:r>
            <a:r>
              <a:rPr lang="en-GB" dirty="0" err="1" smtClean="0">
                <a:latin typeface="TheSans B5 Plain" charset="0"/>
              </a:rPr>
              <a:t>teknologi</a:t>
            </a:r>
            <a:endParaRPr lang="nb-NO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3132139" y="2924175"/>
            <a:ext cx="5400302" cy="3201988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>
              <a:spcAft>
                <a:spcPts val="1425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dirty="0" err="1" smtClean="0">
                <a:solidFill>
                  <a:srgbClr val="000000"/>
                </a:solidFill>
                <a:latin typeface="TheSans B5 Plain" charset="0"/>
              </a:rPr>
              <a:t>Förnybar</a:t>
            </a:r>
            <a:r>
              <a:rPr lang="en-GB" dirty="0" smtClean="0">
                <a:solidFill>
                  <a:srgbClr val="000000"/>
                </a:solidFill>
                <a:latin typeface="TheSans B5 Plain" charset="0"/>
              </a:rPr>
              <a:t> </a:t>
            </a:r>
            <a:r>
              <a:rPr lang="en-GB" dirty="0" err="1" smtClean="0">
                <a:solidFill>
                  <a:srgbClr val="000000"/>
                </a:solidFill>
                <a:latin typeface="TheSans B5 Plain" charset="0"/>
              </a:rPr>
              <a:t>energiproduktion</a:t>
            </a:r>
            <a:endParaRPr lang="en-GB" dirty="0" smtClean="0">
              <a:solidFill>
                <a:srgbClr val="000000"/>
              </a:solidFill>
              <a:latin typeface="TheSans B5 Plain" charset="0"/>
            </a:endParaRPr>
          </a:p>
          <a:p>
            <a:pPr>
              <a:spcAft>
                <a:spcPts val="1425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dirty="0" err="1" smtClean="0">
                <a:solidFill>
                  <a:srgbClr val="000000"/>
                </a:solidFill>
                <a:latin typeface="TheSans B5 Plain" charset="0"/>
              </a:rPr>
              <a:t>Energieffektivisering</a:t>
            </a:r>
            <a:endParaRPr lang="en-GB" dirty="0" smtClean="0">
              <a:solidFill>
                <a:srgbClr val="000000"/>
              </a:solidFill>
              <a:latin typeface="TheSans B5 Plain" charset="0"/>
            </a:endParaRPr>
          </a:p>
          <a:p>
            <a:pPr>
              <a:spcAft>
                <a:spcPts val="1425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dirty="0" err="1" smtClean="0">
                <a:solidFill>
                  <a:srgbClr val="000000"/>
                </a:solidFill>
                <a:latin typeface="TheSans B5 Plain" charset="0"/>
              </a:rPr>
              <a:t>Teknologi</a:t>
            </a:r>
            <a:r>
              <a:rPr lang="en-GB" dirty="0" smtClean="0">
                <a:solidFill>
                  <a:srgbClr val="000000"/>
                </a:solidFill>
                <a:latin typeface="TheSans B5 Plain" charset="0"/>
              </a:rPr>
              <a:t> </a:t>
            </a:r>
            <a:r>
              <a:rPr lang="en-GB" dirty="0" err="1" smtClean="0">
                <a:solidFill>
                  <a:srgbClr val="000000"/>
                </a:solidFill>
                <a:latin typeface="TheSans B5 Plain" charset="0"/>
              </a:rPr>
              <a:t>för</a:t>
            </a:r>
            <a:r>
              <a:rPr lang="en-GB" dirty="0" smtClean="0">
                <a:solidFill>
                  <a:srgbClr val="000000"/>
                </a:solidFill>
                <a:latin typeface="TheSans B5 Plain" charset="0"/>
              </a:rPr>
              <a:t> </a:t>
            </a:r>
            <a:r>
              <a:rPr lang="en-GB" dirty="0" err="1" smtClean="0">
                <a:solidFill>
                  <a:srgbClr val="000000"/>
                </a:solidFill>
                <a:latin typeface="TheSans B5 Plain" charset="0"/>
              </a:rPr>
              <a:t>rening</a:t>
            </a:r>
            <a:endParaRPr lang="en-GB" dirty="0">
              <a:solidFill>
                <a:srgbClr val="000000"/>
              </a:solidFill>
              <a:latin typeface="TheSans B5 Plain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17120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457200" y="585788"/>
            <a:ext cx="8229600" cy="898525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heSans B5 Plain" pitchFamily="34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heSans B5 Plain" pitchFamily="34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heSans B5 Plain" pitchFamily="34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heSans B5 Plain" pitchFamily="34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heSans B5 Plain" pitchFamily="34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heSans B5 Plain" pitchFamily="34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heSans B5 Plain" pitchFamily="34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heSans B5 Plain" pitchFamily="34" charset="0"/>
                <a:cs typeface="Arial" charset="0"/>
              </a:defRPr>
            </a:lvl9pPr>
          </a:lstStyle>
          <a:p>
            <a:r>
              <a:rPr lang="en-GB" dirty="0" err="1" smtClean="0">
                <a:latin typeface="TheSans B5 Plain" charset="0"/>
              </a:rPr>
              <a:t>Teknologiöverföring</a:t>
            </a:r>
            <a:r>
              <a:rPr lang="en-GB" dirty="0" smtClean="0">
                <a:latin typeface="TheSans B5 Plain" charset="0"/>
              </a:rPr>
              <a:t>?</a:t>
            </a:r>
            <a:endParaRPr lang="nb-NO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4" descr="Vindmøll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75" y="2060575"/>
            <a:ext cx="5759450" cy="383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493541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 txBox="1">
            <a:spLocks/>
          </p:cNvSpPr>
          <p:nvPr/>
        </p:nvSpPr>
        <p:spPr>
          <a:xfrm>
            <a:off x="785786" y="0"/>
            <a:ext cx="7786742" cy="1484313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heSans B5 Plain" pitchFamily="34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heSans B5 Plain" pitchFamily="34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heSans B5 Plain" pitchFamily="34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heSans B5 Plain" pitchFamily="34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heSans B5 Plain" pitchFamily="34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heSans B5 Plain" pitchFamily="34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heSans B5 Plain" pitchFamily="34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heSans B5 Plain" pitchFamily="34" charset="0"/>
                <a:cs typeface="Arial" charset="0"/>
              </a:defRPr>
            </a:lvl9pPr>
          </a:lstStyle>
          <a:p>
            <a:r>
              <a:rPr lang="en-GB" dirty="0" smtClean="0">
                <a:latin typeface="TheSans B5 Plain" charset="0"/>
              </a:rPr>
              <a:t>DU </a:t>
            </a:r>
            <a:r>
              <a:rPr lang="en-GB" dirty="0" err="1" smtClean="0">
                <a:latin typeface="TheSans B5 Plain" charset="0"/>
              </a:rPr>
              <a:t>kan</a:t>
            </a:r>
            <a:r>
              <a:rPr lang="en-GB" dirty="0" smtClean="0">
                <a:latin typeface="TheSans B5 Plain" charset="0"/>
              </a:rPr>
              <a:t> </a:t>
            </a:r>
            <a:r>
              <a:rPr lang="en-GB" dirty="0" err="1" smtClean="0">
                <a:latin typeface="TheSans B5 Plain" charset="0"/>
              </a:rPr>
              <a:t>bidra</a:t>
            </a:r>
            <a:r>
              <a:rPr lang="en-GB" dirty="0" smtClean="0">
                <a:latin typeface="TheSans B5 Plain" charset="0"/>
              </a:rPr>
              <a:t> till </a:t>
            </a:r>
            <a:r>
              <a:rPr lang="en-GB" dirty="0" err="1" smtClean="0">
                <a:latin typeface="TheSans B5 Plain" charset="0"/>
              </a:rPr>
              <a:t>minskning</a:t>
            </a:r>
            <a:r>
              <a:rPr lang="en-GB" dirty="0" smtClean="0">
                <a:latin typeface="TheSans B5 Plain" charset="0"/>
              </a:rPr>
              <a:t> </a:t>
            </a:r>
            <a:r>
              <a:rPr lang="en-GB" dirty="0" err="1" smtClean="0">
                <a:latin typeface="TheSans B5 Plain" charset="0"/>
              </a:rPr>
              <a:t>av</a:t>
            </a:r>
            <a:r>
              <a:rPr lang="en-GB" dirty="0" smtClean="0">
                <a:latin typeface="TheSans B5 Plain" charset="0"/>
              </a:rPr>
              <a:t> </a:t>
            </a:r>
            <a:r>
              <a:rPr lang="en-GB" dirty="0" err="1" smtClean="0">
                <a:latin typeface="TheSans B5 Plain" charset="0"/>
              </a:rPr>
              <a:t>utsläppen</a:t>
            </a:r>
            <a:endParaRPr lang="nb-NO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2" descr="K:\03 Informasjon og media\Bilder\iStockphoto nedlastninger\Klima\Verden i dine hende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1366664"/>
            <a:ext cx="3682493" cy="551723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104069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70389">
            <a:off x="442913" y="1939925"/>
            <a:ext cx="4419600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57150" algn="ctr">
                <a:solidFill>
                  <a:srgbClr val="000000"/>
                </a:solidFill>
                <a:prstDash val="dash"/>
                <a:miter lim="800000"/>
                <a:headEnd/>
                <a:tailEnd/>
              </a14:hiddenLine>
            </a:ext>
          </a:extLst>
        </p:spPr>
      </p:pic>
      <p:sp>
        <p:nvSpPr>
          <p:cNvPr id="41988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hangingPunct="1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dirty="0" smtClean="0">
                <a:solidFill>
                  <a:srgbClr val="000000"/>
                </a:solidFill>
                <a:latin typeface="TheSans B5 Plain" charset="0"/>
              </a:rPr>
              <a:t>KLIMATTOPPMÖTE I SKOLAN</a:t>
            </a:r>
            <a:endParaRPr lang="en-GB" dirty="0">
              <a:solidFill>
                <a:srgbClr val="000000"/>
              </a:solidFill>
              <a:latin typeface="TheSans B5 Plain" charset="0"/>
            </a:endParaRPr>
          </a:p>
        </p:txBody>
      </p:sp>
      <p:sp>
        <p:nvSpPr>
          <p:cNvPr id="4198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356100" y="2492375"/>
            <a:ext cx="4054475" cy="3201988"/>
          </a:xfrm>
        </p:spPr>
        <p:txBody>
          <a:bodyPr/>
          <a:lstStyle/>
          <a:p>
            <a:pPr hangingPunct="1">
              <a:spcBef>
                <a:spcPts val="638"/>
              </a:spcBef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dirty="0" smtClean="0">
                <a:solidFill>
                  <a:srgbClr val="000000"/>
                </a:solidFill>
                <a:latin typeface="TheSans B5 Plain" charset="0"/>
              </a:rPr>
              <a:t>   Nu </a:t>
            </a:r>
            <a:r>
              <a:rPr lang="en-GB" dirty="0" err="1" smtClean="0">
                <a:solidFill>
                  <a:srgbClr val="000000"/>
                </a:solidFill>
                <a:latin typeface="TheSans B5 Plain" charset="0"/>
              </a:rPr>
              <a:t>är</a:t>
            </a:r>
            <a:r>
              <a:rPr lang="en-GB" dirty="0" smtClean="0">
                <a:solidFill>
                  <a:srgbClr val="000000"/>
                </a:solidFill>
                <a:latin typeface="TheSans B5 Plain" charset="0"/>
              </a:rPr>
              <a:t> </a:t>
            </a:r>
            <a:r>
              <a:rPr lang="en-GB" dirty="0" err="1" smtClean="0">
                <a:solidFill>
                  <a:srgbClr val="000000"/>
                </a:solidFill>
                <a:latin typeface="TheSans B5 Plain" charset="0"/>
              </a:rPr>
              <a:t>det</a:t>
            </a:r>
            <a:r>
              <a:rPr lang="en-GB" dirty="0" smtClean="0">
                <a:solidFill>
                  <a:srgbClr val="000000"/>
                </a:solidFill>
                <a:latin typeface="TheSans B5 Plain" charset="0"/>
              </a:rPr>
              <a:t> </a:t>
            </a:r>
            <a:r>
              <a:rPr lang="en-GB" dirty="0" err="1" smtClean="0">
                <a:solidFill>
                  <a:srgbClr val="000000"/>
                </a:solidFill>
                <a:latin typeface="TheSans B5 Plain" charset="0"/>
              </a:rPr>
              <a:t>upp</a:t>
            </a:r>
            <a:r>
              <a:rPr lang="en-GB" dirty="0" smtClean="0">
                <a:solidFill>
                  <a:srgbClr val="000000"/>
                </a:solidFill>
                <a:latin typeface="TheSans B5 Plain" charset="0"/>
              </a:rPr>
              <a:t> till ER </a:t>
            </a:r>
            <a:r>
              <a:rPr lang="en-GB" dirty="0" err="1" smtClean="0">
                <a:solidFill>
                  <a:srgbClr val="000000"/>
                </a:solidFill>
                <a:latin typeface="TheSans B5 Plain" charset="0"/>
              </a:rPr>
              <a:t>att</a:t>
            </a:r>
            <a:r>
              <a:rPr lang="en-GB" dirty="0" smtClean="0">
                <a:solidFill>
                  <a:srgbClr val="000000"/>
                </a:solidFill>
                <a:latin typeface="TheSans B5 Plain" charset="0"/>
              </a:rPr>
              <a:t> </a:t>
            </a:r>
            <a:r>
              <a:rPr lang="en-GB" dirty="0" err="1" smtClean="0">
                <a:solidFill>
                  <a:srgbClr val="000000"/>
                </a:solidFill>
                <a:latin typeface="TheSans B5 Plain" charset="0"/>
              </a:rPr>
              <a:t>hitta</a:t>
            </a:r>
            <a:r>
              <a:rPr lang="en-GB" dirty="0" smtClean="0">
                <a:solidFill>
                  <a:srgbClr val="000000"/>
                </a:solidFill>
                <a:latin typeface="TheSans B5 Plain" charset="0"/>
              </a:rPr>
              <a:t> en </a:t>
            </a:r>
            <a:r>
              <a:rPr lang="en-GB" dirty="0" err="1" smtClean="0">
                <a:solidFill>
                  <a:srgbClr val="000000"/>
                </a:solidFill>
                <a:latin typeface="TheSans B5 Plain" charset="0"/>
              </a:rPr>
              <a:t>lösning</a:t>
            </a:r>
            <a:r>
              <a:rPr lang="en-GB" dirty="0" smtClean="0">
                <a:solidFill>
                  <a:srgbClr val="000000"/>
                </a:solidFill>
                <a:latin typeface="TheSans B5 Plain" charset="0"/>
              </a:rPr>
              <a:t> </a:t>
            </a:r>
            <a:r>
              <a:rPr lang="en-GB" dirty="0" err="1" smtClean="0">
                <a:solidFill>
                  <a:srgbClr val="000000"/>
                </a:solidFill>
                <a:latin typeface="TheSans B5 Plain" charset="0"/>
              </a:rPr>
              <a:t>på</a:t>
            </a:r>
            <a:r>
              <a:rPr lang="en-GB" dirty="0" smtClean="0">
                <a:solidFill>
                  <a:srgbClr val="000000"/>
                </a:solidFill>
                <a:latin typeface="TheSans B5 Plain" charset="0"/>
              </a:rPr>
              <a:t> </a:t>
            </a:r>
            <a:r>
              <a:rPr lang="en-GB" dirty="0" err="1" smtClean="0">
                <a:solidFill>
                  <a:srgbClr val="000000"/>
                </a:solidFill>
                <a:latin typeface="TheSans B5 Plain" charset="0"/>
              </a:rPr>
              <a:t>klimatproblemet</a:t>
            </a:r>
            <a:r>
              <a:rPr lang="en-GB" dirty="0" smtClean="0">
                <a:solidFill>
                  <a:srgbClr val="000000"/>
                </a:solidFill>
                <a:latin typeface="TheSans B5 Plain" charset="0"/>
              </a:rPr>
              <a:t>!</a:t>
            </a:r>
            <a:endParaRPr lang="en-GB" dirty="0">
              <a:solidFill>
                <a:srgbClr val="000000"/>
              </a:solidFill>
              <a:latin typeface="TheSans B5 Plain" charset="0"/>
            </a:endParaRPr>
          </a:p>
        </p:txBody>
      </p:sp>
    </p:spTree>
  </p:cSld>
  <p:clrMapOvr>
    <a:masterClrMapping/>
  </p:clrMapOvr>
  <p:transition advTm="8000"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1" name="Picture 4" descr="Carbon footpri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826406">
            <a:off x="3182937" y="1504951"/>
            <a:ext cx="2201863" cy="3313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2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hangingPunct="1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dirty="0" err="1" smtClean="0">
                <a:solidFill>
                  <a:srgbClr val="000000"/>
                </a:solidFill>
                <a:latin typeface="TheSans B5 Plain" charset="0"/>
              </a:rPr>
              <a:t>Vad</a:t>
            </a:r>
            <a:r>
              <a:rPr lang="en-GB" dirty="0" smtClean="0">
                <a:solidFill>
                  <a:srgbClr val="000000"/>
                </a:solidFill>
                <a:latin typeface="TheSans B5 Plain" charset="0"/>
              </a:rPr>
              <a:t> </a:t>
            </a:r>
            <a:r>
              <a:rPr lang="en-GB" dirty="0" err="1" smtClean="0">
                <a:solidFill>
                  <a:srgbClr val="000000"/>
                </a:solidFill>
                <a:latin typeface="TheSans B5 Plain" charset="0"/>
              </a:rPr>
              <a:t>händer</a:t>
            </a:r>
            <a:r>
              <a:rPr lang="en-GB" dirty="0" smtClean="0">
                <a:solidFill>
                  <a:srgbClr val="000000"/>
                </a:solidFill>
                <a:latin typeface="TheSans B5 Plain" charset="0"/>
              </a:rPr>
              <a:t> nu?</a:t>
            </a:r>
            <a:endParaRPr lang="en-GB" dirty="0">
              <a:solidFill>
                <a:srgbClr val="000000"/>
              </a:solidFill>
              <a:latin typeface="TheSans B5 Plain" charset="0"/>
            </a:endParaRPr>
          </a:p>
        </p:txBody>
      </p:sp>
      <p:sp>
        <p:nvSpPr>
          <p:cNvPr id="4301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68313" y="4868863"/>
            <a:ext cx="8229600" cy="1257300"/>
          </a:xfrm>
        </p:spPr>
        <p:txBody>
          <a:bodyPr/>
          <a:lstStyle/>
          <a:p>
            <a:pPr hangingPunct="1">
              <a:spcBef>
                <a:spcPts val="638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dirty="0" err="1" smtClean="0">
                <a:solidFill>
                  <a:srgbClr val="000000"/>
                </a:solidFill>
                <a:latin typeface="TheSans B5 Plain" charset="0"/>
              </a:rPr>
              <a:t>Klimattoppmötet</a:t>
            </a:r>
            <a:r>
              <a:rPr lang="en-GB" dirty="0" smtClean="0">
                <a:solidFill>
                  <a:srgbClr val="000000"/>
                </a:solidFill>
                <a:latin typeface="TheSans B5 Plain" charset="0"/>
              </a:rPr>
              <a:t> </a:t>
            </a:r>
            <a:r>
              <a:rPr lang="en-GB" dirty="0" err="1" smtClean="0">
                <a:solidFill>
                  <a:srgbClr val="000000"/>
                </a:solidFill>
                <a:latin typeface="TheSans B5 Plain" charset="0"/>
              </a:rPr>
              <a:t>steg</a:t>
            </a:r>
            <a:r>
              <a:rPr lang="en-GB" dirty="0" smtClean="0">
                <a:solidFill>
                  <a:srgbClr val="000000"/>
                </a:solidFill>
                <a:latin typeface="TheSans B5 Plain" charset="0"/>
              </a:rPr>
              <a:t> for </a:t>
            </a:r>
            <a:r>
              <a:rPr lang="en-GB" dirty="0" err="1" smtClean="0">
                <a:solidFill>
                  <a:srgbClr val="000000"/>
                </a:solidFill>
                <a:latin typeface="TheSans B5 Plain" charset="0"/>
              </a:rPr>
              <a:t>steg</a:t>
            </a:r>
            <a:r>
              <a:rPr lang="en-GB" dirty="0" smtClean="0">
                <a:solidFill>
                  <a:srgbClr val="000000"/>
                </a:solidFill>
                <a:latin typeface="TheSans B5 Plain" charset="0"/>
              </a:rPr>
              <a:t>….</a:t>
            </a:r>
            <a:endParaRPr lang="en-GB" dirty="0">
              <a:solidFill>
                <a:srgbClr val="000000"/>
              </a:solidFill>
              <a:latin typeface="TheSans B5 Plain" charset="0"/>
            </a:endParaRPr>
          </a:p>
        </p:txBody>
      </p:sp>
    </p:spTree>
  </p:cSld>
  <p:clrMapOvr>
    <a:masterClrMapping/>
  </p:clrMapOvr>
  <p:transition advTm="6000"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5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hangingPunct="1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dirty="0" err="1" smtClean="0">
                <a:solidFill>
                  <a:srgbClr val="000000"/>
                </a:solidFill>
                <a:latin typeface="TheSans B5 Plain" charset="0"/>
              </a:rPr>
              <a:t>Förberedelse</a:t>
            </a:r>
            <a:endParaRPr lang="en-GB" dirty="0">
              <a:solidFill>
                <a:srgbClr val="000000"/>
              </a:solidFill>
              <a:latin typeface="TheSans B5 Plain" charset="0"/>
            </a:endParaRPr>
          </a:p>
        </p:txBody>
      </p:sp>
      <p:sp>
        <p:nvSpPr>
          <p:cNvPr id="44036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539750" y="3284538"/>
            <a:ext cx="8229600" cy="3201987"/>
          </a:xfrm>
        </p:spPr>
        <p:txBody>
          <a:bodyPr/>
          <a:lstStyle/>
          <a:p>
            <a:pPr marL="333375" indent="-333375" hangingPunct="1">
              <a:spcBef>
                <a:spcPts val="638"/>
              </a:spcBef>
              <a:buSzPct val="45000"/>
              <a:buFont typeface="Symbol" charset="2"/>
              <a:buChar char=""/>
              <a:tabLst>
                <a:tab pos="333375" algn="l"/>
                <a:tab pos="790575" algn="l"/>
                <a:tab pos="1247775" algn="l"/>
                <a:tab pos="1704975" algn="l"/>
                <a:tab pos="2162175" algn="l"/>
                <a:tab pos="2619375" algn="l"/>
                <a:tab pos="3076575" algn="l"/>
                <a:tab pos="3533775" algn="l"/>
                <a:tab pos="3990975" algn="l"/>
                <a:tab pos="4448175" algn="l"/>
                <a:tab pos="4905375" algn="l"/>
                <a:tab pos="5362575" algn="l"/>
                <a:tab pos="5819775" algn="l"/>
                <a:tab pos="6276975" algn="l"/>
                <a:tab pos="6734175" algn="l"/>
                <a:tab pos="7191375" algn="l"/>
                <a:tab pos="7648575" algn="l"/>
                <a:tab pos="8105775" algn="l"/>
                <a:tab pos="8562975" algn="l"/>
                <a:tab pos="9020175" algn="l"/>
                <a:tab pos="9477375" algn="l"/>
              </a:tabLst>
            </a:pPr>
            <a:r>
              <a:rPr lang="en-GB" dirty="0" err="1" smtClean="0">
                <a:solidFill>
                  <a:srgbClr val="000000"/>
                </a:solidFill>
                <a:latin typeface="TheSans B5 Plain" charset="0"/>
              </a:rPr>
              <a:t>Välj</a:t>
            </a:r>
            <a:r>
              <a:rPr lang="en-GB" dirty="0" smtClean="0">
                <a:solidFill>
                  <a:srgbClr val="000000"/>
                </a:solidFill>
                <a:latin typeface="TheSans B5 Plain" charset="0"/>
              </a:rPr>
              <a:t> </a:t>
            </a:r>
            <a:r>
              <a:rPr lang="en-GB" dirty="0" err="1" smtClean="0">
                <a:solidFill>
                  <a:srgbClr val="000000"/>
                </a:solidFill>
                <a:latin typeface="TheSans B5 Plain" charset="0"/>
              </a:rPr>
              <a:t>namn</a:t>
            </a:r>
            <a:r>
              <a:rPr lang="en-GB" dirty="0" smtClean="0">
                <a:solidFill>
                  <a:srgbClr val="000000"/>
                </a:solidFill>
                <a:latin typeface="TheSans B5 Plain" charset="0"/>
              </a:rPr>
              <a:t> </a:t>
            </a:r>
            <a:r>
              <a:rPr lang="en-GB" dirty="0" err="1" smtClean="0">
                <a:solidFill>
                  <a:srgbClr val="000000"/>
                </a:solidFill>
                <a:latin typeface="TheSans B5 Plain" charset="0"/>
              </a:rPr>
              <a:t>på</a:t>
            </a:r>
            <a:r>
              <a:rPr lang="en-GB" dirty="0" smtClean="0">
                <a:solidFill>
                  <a:srgbClr val="000000"/>
                </a:solidFill>
                <a:latin typeface="TheSans B5 Plain" charset="0"/>
              </a:rPr>
              <a:t> </a:t>
            </a:r>
            <a:r>
              <a:rPr lang="en-GB" dirty="0" err="1" smtClean="0">
                <a:solidFill>
                  <a:srgbClr val="000000"/>
                </a:solidFill>
                <a:latin typeface="TheSans B5 Plain" charset="0"/>
              </a:rPr>
              <a:t>delegater</a:t>
            </a:r>
            <a:endParaRPr lang="en-GB" dirty="0" smtClean="0">
              <a:solidFill>
                <a:srgbClr val="000000"/>
              </a:solidFill>
              <a:latin typeface="TheSans B5 Plain" charset="0"/>
            </a:endParaRPr>
          </a:p>
          <a:p>
            <a:pPr marL="333375" indent="-333375" hangingPunct="1">
              <a:spcBef>
                <a:spcPts val="638"/>
              </a:spcBef>
              <a:buSzPct val="45000"/>
              <a:buFont typeface="Symbol" charset="2"/>
              <a:buChar char=""/>
              <a:tabLst>
                <a:tab pos="333375" algn="l"/>
                <a:tab pos="790575" algn="l"/>
                <a:tab pos="1247775" algn="l"/>
                <a:tab pos="1704975" algn="l"/>
                <a:tab pos="2162175" algn="l"/>
                <a:tab pos="2619375" algn="l"/>
                <a:tab pos="3076575" algn="l"/>
                <a:tab pos="3533775" algn="l"/>
                <a:tab pos="3990975" algn="l"/>
                <a:tab pos="4448175" algn="l"/>
                <a:tab pos="4905375" algn="l"/>
                <a:tab pos="5362575" algn="l"/>
                <a:tab pos="5819775" algn="l"/>
                <a:tab pos="6276975" algn="l"/>
                <a:tab pos="6734175" algn="l"/>
                <a:tab pos="7191375" algn="l"/>
                <a:tab pos="7648575" algn="l"/>
                <a:tab pos="8105775" algn="l"/>
                <a:tab pos="8562975" algn="l"/>
                <a:tab pos="9020175" algn="l"/>
                <a:tab pos="9477375" algn="l"/>
              </a:tabLst>
            </a:pPr>
            <a:r>
              <a:rPr lang="en-GB" dirty="0" err="1" smtClean="0">
                <a:solidFill>
                  <a:srgbClr val="000000"/>
                </a:solidFill>
                <a:latin typeface="TheSans B5 Plain" charset="0"/>
              </a:rPr>
              <a:t>Kom</a:t>
            </a:r>
            <a:r>
              <a:rPr lang="en-GB" dirty="0" smtClean="0">
                <a:solidFill>
                  <a:srgbClr val="000000"/>
                </a:solidFill>
                <a:latin typeface="TheSans B5 Plain" charset="0"/>
              </a:rPr>
              <a:t> </a:t>
            </a:r>
            <a:r>
              <a:rPr lang="en-GB" dirty="0" err="1" smtClean="0">
                <a:solidFill>
                  <a:srgbClr val="000000"/>
                </a:solidFill>
                <a:latin typeface="TheSans B5 Plain" charset="0"/>
              </a:rPr>
              <a:t>fram</a:t>
            </a:r>
            <a:r>
              <a:rPr lang="en-GB" dirty="0" smtClean="0">
                <a:solidFill>
                  <a:srgbClr val="000000"/>
                </a:solidFill>
                <a:latin typeface="TheSans B5 Plain" charset="0"/>
              </a:rPr>
              <a:t> till </a:t>
            </a:r>
            <a:r>
              <a:rPr lang="en-GB" dirty="0" err="1" smtClean="0">
                <a:solidFill>
                  <a:srgbClr val="000000"/>
                </a:solidFill>
                <a:latin typeface="TheSans B5 Plain" charset="0"/>
              </a:rPr>
              <a:t>vad</a:t>
            </a:r>
            <a:r>
              <a:rPr lang="en-GB" dirty="0" smtClean="0">
                <a:solidFill>
                  <a:srgbClr val="000000"/>
                </a:solidFill>
                <a:latin typeface="TheSans B5 Plain" charset="0"/>
              </a:rPr>
              <a:t> </a:t>
            </a:r>
            <a:r>
              <a:rPr lang="en-GB" dirty="0" err="1" smtClean="0">
                <a:solidFill>
                  <a:srgbClr val="000000"/>
                </a:solidFill>
                <a:latin typeface="TheSans B5 Plain" charset="0"/>
              </a:rPr>
              <a:t>ni</a:t>
            </a:r>
            <a:r>
              <a:rPr lang="en-GB" dirty="0" smtClean="0">
                <a:solidFill>
                  <a:srgbClr val="000000"/>
                </a:solidFill>
                <a:latin typeface="TheSans B5 Plain" charset="0"/>
              </a:rPr>
              <a:t> </a:t>
            </a:r>
            <a:r>
              <a:rPr lang="en-GB" dirty="0" err="1" smtClean="0">
                <a:solidFill>
                  <a:srgbClr val="000000"/>
                </a:solidFill>
                <a:latin typeface="TheSans B5 Plain" charset="0"/>
              </a:rPr>
              <a:t>tycker</a:t>
            </a:r>
            <a:r>
              <a:rPr lang="en-GB" dirty="0" smtClean="0">
                <a:solidFill>
                  <a:srgbClr val="000000"/>
                </a:solidFill>
                <a:latin typeface="TheSans B5 Plain" charset="0"/>
              </a:rPr>
              <a:t> </a:t>
            </a:r>
            <a:r>
              <a:rPr lang="en-GB" dirty="0" err="1" smtClean="0">
                <a:solidFill>
                  <a:srgbClr val="000000"/>
                </a:solidFill>
                <a:latin typeface="TheSans B5 Plain" charset="0"/>
              </a:rPr>
              <a:t>om</a:t>
            </a:r>
            <a:r>
              <a:rPr lang="en-GB" dirty="0" smtClean="0">
                <a:solidFill>
                  <a:srgbClr val="000000"/>
                </a:solidFill>
                <a:latin typeface="TheSans B5 Plain" charset="0"/>
              </a:rPr>
              <a:t> </a:t>
            </a:r>
            <a:r>
              <a:rPr lang="en-GB" dirty="0" err="1" smtClean="0">
                <a:solidFill>
                  <a:srgbClr val="000000"/>
                </a:solidFill>
                <a:latin typeface="TheSans B5 Plain" charset="0"/>
              </a:rPr>
              <a:t>varje</a:t>
            </a:r>
            <a:r>
              <a:rPr lang="en-GB" dirty="0" smtClean="0">
                <a:solidFill>
                  <a:srgbClr val="000000"/>
                </a:solidFill>
                <a:latin typeface="TheSans B5 Plain" charset="0"/>
              </a:rPr>
              <a:t> </a:t>
            </a:r>
            <a:r>
              <a:rPr lang="en-GB" dirty="0" err="1" smtClean="0">
                <a:solidFill>
                  <a:srgbClr val="000000"/>
                </a:solidFill>
                <a:latin typeface="TheSans B5 Plain" charset="0"/>
              </a:rPr>
              <a:t>fråga</a:t>
            </a:r>
            <a:endParaRPr lang="en-GB" dirty="0" smtClean="0">
              <a:solidFill>
                <a:srgbClr val="000000"/>
              </a:solidFill>
              <a:latin typeface="TheSans B5 Plain" charset="0"/>
            </a:endParaRPr>
          </a:p>
          <a:p>
            <a:pPr marL="333375" indent="-333375" hangingPunct="1">
              <a:spcBef>
                <a:spcPts val="638"/>
              </a:spcBef>
              <a:buSzPct val="45000"/>
              <a:buFont typeface="Symbol" charset="2"/>
              <a:buChar char=""/>
              <a:tabLst>
                <a:tab pos="333375" algn="l"/>
                <a:tab pos="790575" algn="l"/>
                <a:tab pos="1247775" algn="l"/>
                <a:tab pos="1704975" algn="l"/>
                <a:tab pos="2162175" algn="l"/>
                <a:tab pos="2619375" algn="l"/>
                <a:tab pos="3076575" algn="l"/>
                <a:tab pos="3533775" algn="l"/>
                <a:tab pos="3990975" algn="l"/>
                <a:tab pos="4448175" algn="l"/>
                <a:tab pos="4905375" algn="l"/>
                <a:tab pos="5362575" algn="l"/>
                <a:tab pos="5819775" algn="l"/>
                <a:tab pos="6276975" algn="l"/>
                <a:tab pos="6734175" algn="l"/>
                <a:tab pos="7191375" algn="l"/>
                <a:tab pos="7648575" algn="l"/>
                <a:tab pos="8105775" algn="l"/>
                <a:tab pos="8562975" algn="l"/>
                <a:tab pos="9020175" algn="l"/>
                <a:tab pos="9477375" algn="l"/>
              </a:tabLst>
            </a:pPr>
            <a:r>
              <a:rPr lang="en-GB" dirty="0" err="1" smtClean="0">
                <a:solidFill>
                  <a:srgbClr val="000000"/>
                </a:solidFill>
                <a:latin typeface="TheSans B5 Plain" charset="0"/>
              </a:rPr>
              <a:t>Skriv</a:t>
            </a:r>
            <a:r>
              <a:rPr lang="en-GB" dirty="0" smtClean="0">
                <a:solidFill>
                  <a:srgbClr val="000000"/>
                </a:solidFill>
                <a:latin typeface="TheSans B5 Plain" charset="0"/>
              </a:rPr>
              <a:t> en </a:t>
            </a:r>
            <a:r>
              <a:rPr lang="en-GB" dirty="0" err="1" smtClean="0">
                <a:solidFill>
                  <a:srgbClr val="000000"/>
                </a:solidFill>
                <a:latin typeface="TheSans B5 Plain" charset="0"/>
              </a:rPr>
              <a:t>appell</a:t>
            </a:r>
            <a:endParaRPr lang="en-GB" dirty="0" smtClean="0">
              <a:solidFill>
                <a:srgbClr val="000000"/>
              </a:solidFill>
              <a:latin typeface="TheSans B5 Plain" charset="0"/>
            </a:endParaRPr>
          </a:p>
          <a:p>
            <a:pPr marL="333375" indent="-333375" hangingPunct="1">
              <a:spcBef>
                <a:spcPts val="638"/>
              </a:spcBef>
              <a:buClrTx/>
              <a:buSzTx/>
              <a:buFontTx/>
              <a:buNone/>
              <a:tabLst>
                <a:tab pos="333375" algn="l"/>
                <a:tab pos="790575" algn="l"/>
                <a:tab pos="1247775" algn="l"/>
                <a:tab pos="1704975" algn="l"/>
                <a:tab pos="2162175" algn="l"/>
                <a:tab pos="2619375" algn="l"/>
                <a:tab pos="3076575" algn="l"/>
                <a:tab pos="3533775" algn="l"/>
                <a:tab pos="3990975" algn="l"/>
                <a:tab pos="4448175" algn="l"/>
                <a:tab pos="4905375" algn="l"/>
                <a:tab pos="5362575" algn="l"/>
                <a:tab pos="5819775" algn="l"/>
                <a:tab pos="6276975" algn="l"/>
                <a:tab pos="6734175" algn="l"/>
                <a:tab pos="7191375" algn="l"/>
                <a:tab pos="7648575" algn="l"/>
                <a:tab pos="8105775" algn="l"/>
                <a:tab pos="8562975" algn="l"/>
                <a:tab pos="9020175" algn="l"/>
                <a:tab pos="9477375" algn="l"/>
              </a:tabLst>
            </a:pPr>
            <a:endParaRPr lang="en-GB" dirty="0" smtClean="0">
              <a:solidFill>
                <a:srgbClr val="000000"/>
              </a:solidFill>
              <a:latin typeface="TheSans B5 Plain" charset="0"/>
            </a:endParaRPr>
          </a:p>
          <a:p>
            <a:pPr marL="333375" indent="-333375" hangingPunct="1">
              <a:spcBef>
                <a:spcPts val="638"/>
              </a:spcBef>
              <a:buClrTx/>
              <a:buSzTx/>
              <a:buFontTx/>
              <a:buNone/>
              <a:tabLst>
                <a:tab pos="333375" algn="l"/>
                <a:tab pos="790575" algn="l"/>
                <a:tab pos="1247775" algn="l"/>
                <a:tab pos="1704975" algn="l"/>
                <a:tab pos="2162175" algn="l"/>
                <a:tab pos="2619375" algn="l"/>
                <a:tab pos="3076575" algn="l"/>
                <a:tab pos="3533775" algn="l"/>
                <a:tab pos="3990975" algn="l"/>
                <a:tab pos="4448175" algn="l"/>
                <a:tab pos="4905375" algn="l"/>
                <a:tab pos="5362575" algn="l"/>
                <a:tab pos="5819775" algn="l"/>
                <a:tab pos="6276975" algn="l"/>
                <a:tab pos="6734175" algn="l"/>
                <a:tab pos="7191375" algn="l"/>
                <a:tab pos="7648575" algn="l"/>
                <a:tab pos="8105775" algn="l"/>
                <a:tab pos="8562975" algn="l"/>
                <a:tab pos="9020175" algn="l"/>
                <a:tab pos="9477375" algn="l"/>
              </a:tabLst>
            </a:pPr>
            <a:r>
              <a:rPr lang="en-GB" dirty="0" smtClean="0">
                <a:solidFill>
                  <a:srgbClr val="000000"/>
                </a:solidFill>
                <a:latin typeface="TheSans B5 Plain" charset="0"/>
              </a:rPr>
              <a:t>- </a:t>
            </a:r>
            <a:r>
              <a:rPr lang="en-GB" dirty="0" err="1" smtClean="0">
                <a:solidFill>
                  <a:srgbClr val="000000"/>
                </a:solidFill>
                <a:latin typeface="TheSans B5 Plain" charset="0"/>
              </a:rPr>
              <a:t>Studera</a:t>
            </a:r>
            <a:r>
              <a:rPr lang="en-GB" dirty="0" smtClean="0">
                <a:solidFill>
                  <a:srgbClr val="000000"/>
                </a:solidFill>
                <a:latin typeface="TheSans B5 Plain" charset="0"/>
              </a:rPr>
              <a:t> </a:t>
            </a:r>
            <a:r>
              <a:rPr lang="en-GB" dirty="0" err="1" smtClean="0">
                <a:solidFill>
                  <a:srgbClr val="000000"/>
                </a:solidFill>
                <a:latin typeface="TheSans B5 Plain" charset="0"/>
              </a:rPr>
              <a:t>länkarna</a:t>
            </a:r>
            <a:r>
              <a:rPr lang="en-GB" dirty="0" smtClean="0">
                <a:solidFill>
                  <a:srgbClr val="000000"/>
                </a:solidFill>
                <a:latin typeface="TheSans B5 Plain" charset="0"/>
              </a:rPr>
              <a:t> </a:t>
            </a:r>
            <a:r>
              <a:rPr lang="en-GB" dirty="0" err="1" smtClean="0">
                <a:solidFill>
                  <a:srgbClr val="000000"/>
                </a:solidFill>
                <a:latin typeface="TheSans B5 Plain" charset="0"/>
              </a:rPr>
              <a:t>på</a:t>
            </a:r>
            <a:r>
              <a:rPr lang="en-GB" dirty="0" smtClean="0">
                <a:solidFill>
                  <a:srgbClr val="000000"/>
                </a:solidFill>
                <a:latin typeface="TheSans B5 Plain" charset="0"/>
              </a:rPr>
              <a:t> </a:t>
            </a:r>
            <a:r>
              <a:rPr lang="en-GB" dirty="0" err="1" smtClean="0">
                <a:solidFill>
                  <a:srgbClr val="000000"/>
                </a:solidFill>
                <a:latin typeface="TheSans B5 Plain" charset="0"/>
              </a:rPr>
              <a:t>www.klimamøte.no</a:t>
            </a:r>
            <a:endParaRPr lang="en-GB" dirty="0" smtClean="0">
              <a:solidFill>
                <a:srgbClr val="000000"/>
              </a:solidFill>
              <a:latin typeface="TheSans B5 Plain" charset="0"/>
            </a:endParaRPr>
          </a:p>
          <a:p>
            <a:pPr marL="333375" indent="-333375" hangingPunct="1">
              <a:spcBef>
                <a:spcPts val="638"/>
              </a:spcBef>
              <a:buClrTx/>
              <a:buSzTx/>
              <a:buFontTx/>
              <a:buNone/>
              <a:tabLst>
                <a:tab pos="333375" algn="l"/>
                <a:tab pos="790575" algn="l"/>
                <a:tab pos="1247775" algn="l"/>
                <a:tab pos="1704975" algn="l"/>
                <a:tab pos="2162175" algn="l"/>
                <a:tab pos="2619375" algn="l"/>
                <a:tab pos="3076575" algn="l"/>
                <a:tab pos="3533775" algn="l"/>
                <a:tab pos="3990975" algn="l"/>
                <a:tab pos="4448175" algn="l"/>
                <a:tab pos="4905375" algn="l"/>
                <a:tab pos="5362575" algn="l"/>
                <a:tab pos="5819775" algn="l"/>
                <a:tab pos="6276975" algn="l"/>
                <a:tab pos="6734175" algn="l"/>
                <a:tab pos="7191375" algn="l"/>
                <a:tab pos="7648575" algn="l"/>
                <a:tab pos="8105775" algn="l"/>
                <a:tab pos="8562975" algn="l"/>
                <a:tab pos="9020175" algn="l"/>
                <a:tab pos="9477375" algn="l"/>
              </a:tabLst>
            </a:pPr>
            <a:endParaRPr lang="en-GB" dirty="0">
              <a:solidFill>
                <a:srgbClr val="000000"/>
              </a:solidFill>
              <a:latin typeface="TheSans B5 Plain" charset="0"/>
            </a:endParaRPr>
          </a:p>
        </p:txBody>
      </p:sp>
      <p:pic>
        <p:nvPicPr>
          <p:cNvPr id="44037" name="Picture 7" descr="Klimatoppmøte i skolen 009_utskjæri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81269">
            <a:off x="5148263" y="1628775"/>
            <a:ext cx="3024187" cy="2011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42000"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Bilaterala</a:t>
            </a:r>
            <a:r>
              <a:rPr lang="en-GB" dirty="0" smtClean="0"/>
              <a:t> </a:t>
            </a:r>
            <a:r>
              <a:rPr lang="en-GB" dirty="0" err="1" smtClean="0"/>
              <a:t>förhandlingar</a:t>
            </a:r>
            <a:endParaRPr lang="nb-NO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4355975" y="2924175"/>
            <a:ext cx="4341937" cy="3201988"/>
          </a:xfrm>
        </p:spPr>
        <p:txBody>
          <a:bodyPr/>
          <a:lstStyle/>
          <a:p>
            <a:pPr>
              <a:spcAft>
                <a:spcPts val="1425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dirty="0" err="1" smtClean="0">
                <a:solidFill>
                  <a:srgbClr val="000000"/>
                </a:solidFill>
                <a:latin typeface="TheSans B5 Plain" charset="0"/>
              </a:rPr>
              <a:t>Förhandla</a:t>
            </a:r>
            <a:r>
              <a:rPr lang="en-GB" dirty="0" smtClean="0">
                <a:solidFill>
                  <a:srgbClr val="000000"/>
                </a:solidFill>
                <a:latin typeface="TheSans B5 Plain" charset="0"/>
              </a:rPr>
              <a:t> med en </a:t>
            </a:r>
            <a:r>
              <a:rPr lang="en-GB" dirty="0" err="1" smtClean="0">
                <a:solidFill>
                  <a:srgbClr val="000000"/>
                </a:solidFill>
                <a:latin typeface="TheSans B5 Plain" charset="0"/>
              </a:rPr>
              <a:t>annan</a:t>
            </a:r>
            <a:r>
              <a:rPr lang="en-GB" dirty="0" smtClean="0">
                <a:solidFill>
                  <a:srgbClr val="000000"/>
                </a:solidFill>
                <a:latin typeface="TheSans B5 Plain" charset="0"/>
              </a:rPr>
              <a:t> part</a:t>
            </a:r>
          </a:p>
          <a:p>
            <a:pPr>
              <a:spcAft>
                <a:spcPts val="1425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dirty="0" smtClean="0">
                <a:solidFill>
                  <a:srgbClr val="000000"/>
                </a:solidFill>
                <a:latin typeface="TheSans B5 Plain" charset="0"/>
              </a:rPr>
              <a:t>Nordisk </a:t>
            </a:r>
            <a:r>
              <a:rPr lang="en-GB" dirty="0" err="1" smtClean="0">
                <a:solidFill>
                  <a:srgbClr val="000000"/>
                </a:solidFill>
                <a:latin typeface="TheSans B5 Plain" charset="0"/>
              </a:rPr>
              <a:t>partnerklass</a:t>
            </a:r>
            <a:r>
              <a:rPr lang="en-GB" dirty="0" smtClean="0">
                <a:solidFill>
                  <a:srgbClr val="000000"/>
                </a:solidFill>
                <a:latin typeface="TheSans B5 Plain" charset="0"/>
              </a:rPr>
              <a:t>?</a:t>
            </a:r>
            <a:endParaRPr lang="en-GB" dirty="0">
              <a:solidFill>
                <a:srgbClr val="000000"/>
              </a:solidFill>
              <a:latin typeface="TheSans B5 Plain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708920"/>
            <a:ext cx="3860073" cy="25700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427434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9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defTabSz="912813" eaLnBrk="1" hangingPunct="1"/>
            <a:r>
              <a:rPr lang="nb-NO" dirty="0" smtClean="0">
                <a:latin typeface="Arial" pitchFamily="34" charset="0"/>
                <a:cs typeface="Arial" pitchFamily="34" charset="0"/>
              </a:rPr>
              <a:t>F</a:t>
            </a:r>
            <a:r>
              <a:rPr lang="en-GB" dirty="0" smtClean="0">
                <a:solidFill>
                  <a:srgbClr val="000000"/>
                </a:solidFill>
                <a:latin typeface="TheSans B5 Plain" charset="0"/>
              </a:rPr>
              <a:t>ö</a:t>
            </a:r>
            <a:r>
              <a:rPr lang="nb-NO" dirty="0" smtClean="0">
                <a:latin typeface="Arial" pitchFamily="34" charset="0"/>
                <a:cs typeface="Arial" pitchFamily="34" charset="0"/>
              </a:rPr>
              <a:t>rhandlingar</a:t>
            </a:r>
          </a:p>
        </p:txBody>
      </p:sp>
      <p:sp>
        <p:nvSpPr>
          <p:cNvPr id="45060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116013" y="2133600"/>
            <a:ext cx="3673475" cy="2984500"/>
          </a:xfrm>
        </p:spPr>
        <p:txBody>
          <a:bodyPr/>
          <a:lstStyle/>
          <a:p>
            <a:pPr marL="341313" indent="-341313" defTabSz="912813" eaLnBrk="1" hangingPunct="1"/>
            <a:r>
              <a:rPr lang="nb-NO" dirty="0" smtClean="0">
                <a:latin typeface="Arial" pitchFamily="34" charset="0"/>
                <a:cs typeface="Arial" pitchFamily="34" charset="0"/>
              </a:rPr>
              <a:t>4 frågor</a:t>
            </a:r>
          </a:p>
          <a:p>
            <a:pPr marL="341313" indent="-341313" defTabSz="912813" eaLnBrk="1" hangingPunct="1"/>
            <a:endParaRPr lang="nb-NO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5061" name="Picture 7" descr="klimatoppmøte Tæruddalen_utskjæri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3500438"/>
            <a:ext cx="5327650" cy="263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2" name="Picture 8" descr="klimatoppmøte Tæruddalen_utskjæring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1628775"/>
            <a:ext cx="3311525" cy="253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11000"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7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defTabSz="912813" eaLnBrk="1" hangingPunct="1"/>
            <a:r>
              <a:rPr lang="en-GB" dirty="0" err="1" smtClean="0">
                <a:solidFill>
                  <a:srgbClr val="000000"/>
                </a:solidFill>
                <a:latin typeface="TheSans B5 Plain" charset="0"/>
              </a:rPr>
              <a:t>Röstning</a:t>
            </a:r>
            <a:endParaRPr lang="nb-NO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7108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140200" y="3068638"/>
            <a:ext cx="4319588" cy="3201987"/>
          </a:xfrm>
        </p:spPr>
        <p:txBody>
          <a:bodyPr/>
          <a:lstStyle/>
          <a:p>
            <a:pPr marL="333375" indent="-333375" hangingPunct="1">
              <a:spcBef>
                <a:spcPts val="638"/>
              </a:spcBef>
              <a:buSzPct val="45000"/>
              <a:buFont typeface="Symbol" charset="2"/>
              <a:buChar char=""/>
              <a:tabLst>
                <a:tab pos="333375" algn="l"/>
                <a:tab pos="790575" algn="l"/>
                <a:tab pos="1247775" algn="l"/>
                <a:tab pos="1704975" algn="l"/>
                <a:tab pos="2162175" algn="l"/>
                <a:tab pos="2619375" algn="l"/>
                <a:tab pos="3076575" algn="l"/>
                <a:tab pos="3533775" algn="l"/>
                <a:tab pos="3990975" algn="l"/>
                <a:tab pos="4448175" algn="l"/>
                <a:tab pos="4905375" algn="l"/>
                <a:tab pos="5362575" algn="l"/>
                <a:tab pos="5819775" algn="l"/>
                <a:tab pos="6276975" algn="l"/>
                <a:tab pos="6734175" algn="l"/>
                <a:tab pos="7191375" algn="l"/>
                <a:tab pos="7648575" algn="l"/>
                <a:tab pos="8105775" algn="l"/>
                <a:tab pos="8562975" algn="l"/>
                <a:tab pos="9020175" algn="l"/>
                <a:tab pos="9477375" algn="l"/>
              </a:tabLst>
            </a:pPr>
            <a:r>
              <a:rPr lang="en-GB" dirty="0" err="1" smtClean="0">
                <a:solidFill>
                  <a:srgbClr val="000000"/>
                </a:solidFill>
                <a:latin typeface="TheSans B5 Plain" charset="0"/>
              </a:rPr>
              <a:t>Ett</a:t>
            </a:r>
            <a:r>
              <a:rPr lang="en-GB" dirty="0" smtClean="0">
                <a:solidFill>
                  <a:srgbClr val="000000"/>
                </a:solidFill>
                <a:latin typeface="TheSans B5 Plain" charset="0"/>
              </a:rPr>
              <a:t> land, en </a:t>
            </a:r>
            <a:r>
              <a:rPr lang="en-GB" dirty="0" err="1" smtClean="0">
                <a:solidFill>
                  <a:srgbClr val="000000"/>
                </a:solidFill>
                <a:latin typeface="TheSans B5 Plain" charset="0"/>
              </a:rPr>
              <a:t>röst</a:t>
            </a:r>
            <a:endParaRPr lang="en-GB" dirty="0" smtClean="0">
              <a:solidFill>
                <a:srgbClr val="000000"/>
              </a:solidFill>
              <a:latin typeface="TheSans B5 Plain" charset="0"/>
            </a:endParaRPr>
          </a:p>
          <a:p>
            <a:pPr marL="333375" indent="-333375" hangingPunct="1">
              <a:spcBef>
                <a:spcPts val="638"/>
              </a:spcBef>
              <a:buSzPct val="45000"/>
              <a:buFont typeface="Symbol" charset="2"/>
              <a:buChar char=""/>
              <a:tabLst>
                <a:tab pos="333375" algn="l"/>
                <a:tab pos="790575" algn="l"/>
                <a:tab pos="1247775" algn="l"/>
                <a:tab pos="1704975" algn="l"/>
                <a:tab pos="2162175" algn="l"/>
                <a:tab pos="2619375" algn="l"/>
                <a:tab pos="3076575" algn="l"/>
                <a:tab pos="3533775" algn="l"/>
                <a:tab pos="3990975" algn="l"/>
                <a:tab pos="4448175" algn="l"/>
                <a:tab pos="4905375" algn="l"/>
                <a:tab pos="5362575" algn="l"/>
                <a:tab pos="5819775" algn="l"/>
                <a:tab pos="6276975" algn="l"/>
                <a:tab pos="6734175" algn="l"/>
                <a:tab pos="7191375" algn="l"/>
                <a:tab pos="7648575" algn="l"/>
                <a:tab pos="8105775" algn="l"/>
                <a:tab pos="8562975" algn="l"/>
                <a:tab pos="9020175" algn="l"/>
                <a:tab pos="9477375" algn="l"/>
              </a:tabLst>
            </a:pPr>
            <a:r>
              <a:rPr lang="en-GB" dirty="0" err="1" smtClean="0">
                <a:solidFill>
                  <a:srgbClr val="000000"/>
                </a:solidFill>
                <a:latin typeface="TheSans B5 Plain" charset="0"/>
              </a:rPr>
              <a:t>Organisationer</a:t>
            </a:r>
            <a:r>
              <a:rPr lang="en-GB" dirty="0" smtClean="0">
                <a:solidFill>
                  <a:srgbClr val="000000"/>
                </a:solidFill>
                <a:latin typeface="TheSans B5 Plain" charset="0"/>
              </a:rPr>
              <a:t> </a:t>
            </a:r>
            <a:r>
              <a:rPr lang="en-GB" dirty="0" err="1" smtClean="0">
                <a:solidFill>
                  <a:srgbClr val="000000"/>
                </a:solidFill>
                <a:latin typeface="TheSans B5 Plain" charset="0"/>
              </a:rPr>
              <a:t>har</a:t>
            </a:r>
            <a:r>
              <a:rPr lang="en-GB" dirty="0" smtClean="0">
                <a:solidFill>
                  <a:srgbClr val="000000"/>
                </a:solidFill>
                <a:latin typeface="TheSans B5 Plain" charset="0"/>
              </a:rPr>
              <a:t> </a:t>
            </a:r>
            <a:r>
              <a:rPr lang="en-GB" dirty="0" err="1" smtClean="0">
                <a:solidFill>
                  <a:srgbClr val="000000"/>
                </a:solidFill>
                <a:latin typeface="TheSans B5 Plain" charset="0"/>
              </a:rPr>
              <a:t>inte</a:t>
            </a:r>
            <a:r>
              <a:rPr lang="en-GB" dirty="0" smtClean="0">
                <a:solidFill>
                  <a:srgbClr val="000000"/>
                </a:solidFill>
                <a:latin typeface="TheSans B5 Plain" charset="0"/>
              </a:rPr>
              <a:t> </a:t>
            </a:r>
            <a:r>
              <a:rPr lang="en-GB" dirty="0" err="1" smtClean="0">
                <a:solidFill>
                  <a:srgbClr val="000000"/>
                </a:solidFill>
                <a:latin typeface="TheSans B5 Plain" charset="0"/>
              </a:rPr>
              <a:t>rösträtt</a:t>
            </a:r>
            <a:endParaRPr lang="en-GB" dirty="0">
              <a:solidFill>
                <a:srgbClr val="000000"/>
              </a:solidFill>
              <a:latin typeface="TheSans B5 Plain" charset="0"/>
            </a:endParaRPr>
          </a:p>
        </p:txBody>
      </p:sp>
      <p:pic>
        <p:nvPicPr>
          <p:cNvPr id="47109" name="Picture 7" descr="Armer i været_iStockphoto_utskjæri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2349500"/>
            <a:ext cx="3489325" cy="300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12000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b-NO" dirty="0" smtClean="0">
                <a:latin typeface="Arial" pitchFamily="34" charset="0"/>
                <a:cs typeface="Arial" pitchFamily="34" charset="0"/>
              </a:rPr>
              <a:t>Durban 2011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r>
              <a:rPr lang="nb-NO" smtClean="0"/>
              <a:t> </a:t>
            </a:r>
          </a:p>
        </p:txBody>
      </p:sp>
      <p:pic>
        <p:nvPicPr>
          <p:cNvPr id="6148" name="Picture 4" descr="iStock_000001875456Lar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563" y="2100263"/>
            <a:ext cx="7343775" cy="3754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8000"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86163" y="1944688"/>
            <a:ext cx="4572000" cy="31273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48131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95288" y="836613"/>
            <a:ext cx="8229600" cy="898525"/>
          </a:xfrm>
        </p:spPr>
        <p:txBody>
          <a:bodyPr/>
          <a:lstStyle/>
          <a:p>
            <a:pPr hangingPunct="1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4000" dirty="0" err="1" smtClean="0">
                <a:solidFill>
                  <a:srgbClr val="000000"/>
                </a:solidFill>
              </a:rPr>
              <a:t>Vad</a:t>
            </a:r>
            <a:r>
              <a:rPr lang="en-GB" sz="4000" dirty="0" smtClean="0">
                <a:solidFill>
                  <a:srgbClr val="000000"/>
                </a:solidFill>
              </a:rPr>
              <a:t> </a:t>
            </a:r>
            <a:r>
              <a:rPr lang="en-GB" sz="4000" dirty="0" err="1" smtClean="0">
                <a:solidFill>
                  <a:srgbClr val="000000"/>
                </a:solidFill>
              </a:rPr>
              <a:t>tycker</a:t>
            </a:r>
            <a:r>
              <a:rPr lang="en-GB" sz="4000" dirty="0" smtClean="0">
                <a:solidFill>
                  <a:srgbClr val="000000"/>
                </a:solidFill>
              </a:rPr>
              <a:t> DU?</a:t>
            </a:r>
            <a:endParaRPr lang="en-GB" sz="4000" dirty="0">
              <a:solidFill>
                <a:srgbClr val="000000"/>
              </a:solidFill>
            </a:endParaRPr>
          </a:p>
        </p:txBody>
      </p:sp>
      <p:sp>
        <p:nvSpPr>
          <p:cNvPr id="48132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marL="341313" indent="-341313" defTabSz="912813" eaLnBrk="1" hangingPunct="1"/>
            <a:endParaRPr lang="nb-NO" smtClean="0"/>
          </a:p>
        </p:txBody>
      </p:sp>
      <p:pic>
        <p:nvPicPr>
          <p:cNvPr id="3074" name="Picture 2" descr="K:\01 Prosjekt\Klimatoppmøte i skolen\Klimatoppmøte i skolen 2011\Grafikk og bilder\Bilder\Elever snakker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349" y="2924944"/>
            <a:ext cx="3692949" cy="302433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Tm="19000"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e 1"/>
          <p:cNvGrpSpPr/>
          <p:nvPr/>
        </p:nvGrpSpPr>
        <p:grpSpPr>
          <a:xfrm>
            <a:off x="565712" y="1268760"/>
            <a:ext cx="3790264" cy="3179951"/>
            <a:chOff x="1417257" y="2565201"/>
            <a:chExt cx="3816350" cy="3568700"/>
          </a:xfrm>
        </p:grpSpPr>
        <p:pic>
          <p:nvPicPr>
            <p:cNvPr id="49158" name="Picture 9" descr="iStock_000005753315Small[1]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17257" y="2565201"/>
              <a:ext cx="3816350" cy="3568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9159" name="Text Box 10"/>
            <p:cNvSpPr txBox="1">
              <a:spLocks noChangeArrowheads="1"/>
            </p:cNvSpPr>
            <p:nvPr/>
          </p:nvSpPr>
          <p:spPr bwMode="auto">
            <a:xfrm rot="805612">
              <a:off x="2245138" y="3995513"/>
              <a:ext cx="2160588" cy="708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912813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defTabSz="912813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defTabSz="912813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defTabSz="912813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defTabSz="912813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nb-NO" sz="3500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Lycka till!</a:t>
              </a:r>
              <a:endParaRPr lang="nb-NO" sz="35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49156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defTabSz="912813" eaLnBrk="1" hangingPunct="1"/>
            <a:r>
              <a:rPr lang="nb-NO" dirty="0" smtClean="0">
                <a:latin typeface="Arial" pitchFamily="34" charset="0"/>
                <a:cs typeface="Arial" pitchFamily="34" charset="0"/>
              </a:rPr>
              <a:t>www.klimamøte.no</a:t>
            </a:r>
          </a:p>
        </p:txBody>
      </p:sp>
      <p:sp>
        <p:nvSpPr>
          <p:cNvPr id="49161" name="Text Box 9"/>
          <p:cNvSpPr txBox="1">
            <a:spLocks noChangeArrowheads="1"/>
          </p:cNvSpPr>
          <p:nvPr/>
        </p:nvSpPr>
        <p:spPr bwMode="auto">
          <a:xfrm>
            <a:off x="1989138" y="6324600"/>
            <a:ext cx="7164387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nb-NO" sz="1000" dirty="0">
                <a:latin typeface="Arial" pitchFamily="34" charset="0"/>
                <a:cs typeface="Arial" pitchFamily="34" charset="0"/>
              </a:rPr>
              <a:t/>
            </a:r>
            <a:br>
              <a:rPr lang="nb-NO" sz="1000" dirty="0">
                <a:latin typeface="Arial" pitchFamily="34" charset="0"/>
                <a:cs typeface="Arial" pitchFamily="34" charset="0"/>
              </a:rPr>
            </a:br>
            <a:r>
              <a:rPr lang="nb-NO" sz="1000" dirty="0">
                <a:latin typeface="Arial" pitchFamily="34" charset="0"/>
                <a:cs typeface="Arial" pitchFamily="34" charset="0"/>
              </a:rPr>
              <a:t>Kilder: FNs klimapanel, Cicero, </a:t>
            </a:r>
            <a:r>
              <a:rPr lang="nb-NO" sz="1000" dirty="0" err="1">
                <a:latin typeface="Arial" pitchFamily="34" charset="0"/>
                <a:cs typeface="Arial" pitchFamily="34" charset="0"/>
              </a:rPr>
              <a:t>WWViews</a:t>
            </a:r>
            <a:r>
              <a:rPr lang="nb-NO" sz="1000" dirty="0">
                <a:latin typeface="Arial" pitchFamily="34" charset="0"/>
                <a:cs typeface="Arial" pitchFamily="34" charset="0"/>
              </a:rPr>
              <a:t>. Illustrasjoner: </a:t>
            </a:r>
            <a:r>
              <a:rPr lang="nb-NO" sz="1000" dirty="0" err="1">
                <a:latin typeface="Arial" pitchFamily="34" charset="0"/>
                <a:cs typeface="Arial" pitchFamily="34" charset="0"/>
              </a:rPr>
              <a:t>Istockphoto</a:t>
            </a:r>
            <a:r>
              <a:rPr lang="nb-NO" sz="1000" dirty="0">
                <a:latin typeface="Arial" pitchFamily="34" charset="0"/>
                <a:cs typeface="Arial" pitchFamily="34" charset="0"/>
              </a:rPr>
              <a:t>. Flagg og kart: wikimedia </a:t>
            </a:r>
            <a:r>
              <a:rPr lang="nb-NO" sz="1000" dirty="0" err="1">
                <a:latin typeface="Arial" pitchFamily="34" charset="0"/>
                <a:cs typeface="Arial" pitchFamily="34" charset="0"/>
              </a:rPr>
              <a:t>commons</a:t>
            </a:r>
            <a:r>
              <a:rPr lang="nb-NO" sz="1000" dirty="0">
                <a:latin typeface="Arial" pitchFamily="34" charset="0"/>
                <a:cs typeface="Arial" pitchFamily="34" charset="0"/>
              </a:rPr>
              <a:t>.</a:t>
            </a:r>
          </a:p>
        </p:txBody>
      </p:sp>
      <p:pic>
        <p:nvPicPr>
          <p:cNvPr id="49162" name="Picture 10" descr="TEK - logo PMS 805 2x CVU cop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2356" y="4448711"/>
            <a:ext cx="2023769" cy="18409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Bild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2928" y="4699064"/>
            <a:ext cx="1944216" cy="1582036"/>
          </a:xfrm>
          <a:prstGeom prst="rect">
            <a:avLst/>
          </a:prstGeom>
        </p:spPr>
      </p:pic>
      <p:pic>
        <p:nvPicPr>
          <p:cNvPr id="4" name="Bild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712" y="5151861"/>
            <a:ext cx="2687260" cy="1137763"/>
          </a:xfrm>
          <a:prstGeom prst="rect">
            <a:avLst/>
          </a:prstGeom>
        </p:spPr>
      </p:pic>
      <p:pic>
        <p:nvPicPr>
          <p:cNvPr id="6" name="Bild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0368" y="3140968"/>
            <a:ext cx="2979114" cy="1025818"/>
          </a:xfrm>
          <a:prstGeom prst="rect">
            <a:avLst/>
          </a:prstGeom>
        </p:spPr>
      </p:pic>
      <p:pic>
        <p:nvPicPr>
          <p:cNvPr id="1026" name="Picture 2" descr="K:\01 Prosjekt\Klimatoppmøte i skolen\Logoer\klimaløftet logo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3644" y="2435865"/>
            <a:ext cx="2603500" cy="3556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Tm="3000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4" descr="iStock_000002959290Medium[1]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1052513"/>
            <a:ext cx="5640388" cy="563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68313" y="730250"/>
            <a:ext cx="8229600" cy="898525"/>
          </a:xfrm>
        </p:spPr>
        <p:txBody>
          <a:bodyPr/>
          <a:lstStyle/>
          <a:p>
            <a:pPr hangingPunct="1">
              <a:lnSpc>
                <a:spcPct val="102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4000" dirty="0" smtClean="0">
                <a:solidFill>
                  <a:srgbClr val="000000"/>
                </a:solidFill>
                <a:latin typeface="Verdana" pitchFamily="32" charset="0"/>
              </a:rPr>
              <a:t>Nu </a:t>
            </a:r>
            <a:r>
              <a:rPr lang="en-GB" sz="4000" dirty="0" err="1" smtClean="0">
                <a:solidFill>
                  <a:srgbClr val="000000"/>
                </a:solidFill>
                <a:latin typeface="Verdana" pitchFamily="32" charset="0"/>
              </a:rPr>
              <a:t>är</a:t>
            </a:r>
            <a:r>
              <a:rPr lang="en-GB" sz="4000" dirty="0" smtClean="0">
                <a:solidFill>
                  <a:srgbClr val="000000"/>
                </a:solidFill>
                <a:latin typeface="Verdana" pitchFamily="32" charset="0"/>
              </a:rPr>
              <a:t> </a:t>
            </a:r>
            <a:r>
              <a:rPr lang="en-GB" sz="4000" dirty="0" err="1" smtClean="0">
                <a:solidFill>
                  <a:srgbClr val="000000"/>
                </a:solidFill>
                <a:latin typeface="Verdana" pitchFamily="32" charset="0"/>
              </a:rPr>
              <a:t>det</a:t>
            </a:r>
            <a:r>
              <a:rPr lang="en-GB" sz="4000" dirty="0" smtClean="0">
                <a:solidFill>
                  <a:srgbClr val="000000"/>
                </a:solidFill>
                <a:latin typeface="Verdana" pitchFamily="32" charset="0"/>
              </a:rPr>
              <a:t> </a:t>
            </a:r>
            <a:r>
              <a:rPr lang="en-GB" sz="4000" dirty="0" err="1" smtClean="0">
                <a:solidFill>
                  <a:srgbClr val="000000"/>
                </a:solidFill>
                <a:latin typeface="Verdana" pitchFamily="32" charset="0"/>
              </a:rPr>
              <a:t>upp</a:t>
            </a:r>
            <a:r>
              <a:rPr lang="en-GB" sz="4000" dirty="0" smtClean="0">
                <a:solidFill>
                  <a:srgbClr val="000000"/>
                </a:solidFill>
                <a:latin typeface="Verdana" pitchFamily="32" charset="0"/>
              </a:rPr>
              <a:t> till ER </a:t>
            </a:r>
            <a:r>
              <a:rPr lang="en-GB" sz="4000" dirty="0" err="1" smtClean="0">
                <a:solidFill>
                  <a:srgbClr val="000000"/>
                </a:solidFill>
                <a:latin typeface="Verdana" pitchFamily="32" charset="0"/>
              </a:rPr>
              <a:t>att</a:t>
            </a:r>
            <a:r>
              <a:rPr lang="en-GB" sz="4000" dirty="0" smtClean="0">
                <a:solidFill>
                  <a:srgbClr val="000000"/>
                </a:solidFill>
                <a:latin typeface="Verdana" pitchFamily="32" charset="0"/>
              </a:rPr>
              <a:t> </a:t>
            </a:r>
            <a:r>
              <a:rPr lang="en-GB" sz="4000" dirty="0" err="1" smtClean="0">
                <a:solidFill>
                  <a:srgbClr val="000000"/>
                </a:solidFill>
                <a:latin typeface="Verdana" pitchFamily="32" charset="0"/>
              </a:rPr>
              <a:t>hitta</a:t>
            </a:r>
            <a:r>
              <a:rPr lang="en-GB" sz="4000" dirty="0" smtClean="0">
                <a:solidFill>
                  <a:srgbClr val="000000"/>
                </a:solidFill>
                <a:latin typeface="Verdana" pitchFamily="32" charset="0"/>
              </a:rPr>
              <a:t> en </a:t>
            </a:r>
            <a:r>
              <a:rPr lang="en-GB" sz="4000" dirty="0" err="1" smtClean="0">
                <a:solidFill>
                  <a:srgbClr val="000000"/>
                </a:solidFill>
                <a:latin typeface="Verdana" pitchFamily="32" charset="0"/>
              </a:rPr>
              <a:t>lösning</a:t>
            </a:r>
            <a:r>
              <a:rPr lang="en-GB" sz="4000" dirty="0" smtClean="0">
                <a:solidFill>
                  <a:srgbClr val="000000"/>
                </a:solidFill>
                <a:latin typeface="Verdana" pitchFamily="32" charset="0"/>
              </a:rPr>
              <a:t> !!</a:t>
            </a:r>
            <a:endParaRPr lang="en-GB" sz="4000" dirty="0">
              <a:solidFill>
                <a:srgbClr val="000000"/>
              </a:solidFill>
              <a:latin typeface="Verdana" pitchFamily="32" charset="0"/>
            </a:endParaRPr>
          </a:p>
        </p:txBody>
      </p:sp>
      <p:sp>
        <p:nvSpPr>
          <p:cNvPr id="7173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marL="341313" indent="-341313" defTabSz="912813" eaLnBrk="1" hangingPunct="1">
              <a:buNone/>
            </a:pPr>
            <a:endParaRPr lang="nb-NO" dirty="0" smtClean="0"/>
          </a:p>
        </p:txBody>
      </p:sp>
    </p:spTree>
  </p:cSld>
  <p:clrMapOvr>
    <a:masterClrMapping/>
  </p:clrMapOvr>
  <p:transition advTm="4000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Plassholder for bunntekst 4"/>
          <p:cNvSpPr txBox="1">
            <a:spLocks noGrp="1"/>
          </p:cNvSpPr>
          <p:nvPr/>
        </p:nvSpPr>
        <p:spPr bwMode="auto">
          <a:xfrm rot="5400000">
            <a:off x="7343775" y="2025650"/>
            <a:ext cx="2895600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9128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9128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9128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9128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nb-NO" sz="2000">
                <a:latin typeface="Coventry Hvy ITC TT" pitchFamily="2" charset="0"/>
              </a:rPr>
              <a:t>Klimatoppmøte i skolen</a:t>
            </a:r>
          </a:p>
        </p:txBody>
      </p:sp>
      <p:sp>
        <p:nvSpPr>
          <p:cNvPr id="819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730250"/>
            <a:ext cx="8229600" cy="898525"/>
          </a:xfrm>
        </p:spPr>
        <p:txBody>
          <a:bodyPr/>
          <a:lstStyle/>
          <a:p>
            <a:pPr defTabSz="912813" eaLnBrk="1" hangingPunct="1"/>
            <a:r>
              <a:rPr lang="nb-NO" dirty="0" smtClean="0">
                <a:latin typeface="Arial" pitchFamily="34" charset="0"/>
                <a:cs typeface="Arial" pitchFamily="34" charset="0"/>
              </a:rPr>
              <a:t>Vem deltar?</a:t>
            </a:r>
          </a:p>
        </p:txBody>
      </p:sp>
      <p:sp>
        <p:nvSpPr>
          <p:cNvPr id="8196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marL="341313" indent="-341313" defTabSz="912813" eaLnBrk="1" hangingPunct="1"/>
            <a:endParaRPr lang="nb-NO" smtClean="0"/>
          </a:p>
        </p:txBody>
      </p:sp>
      <p:pic>
        <p:nvPicPr>
          <p:cNvPr id="8197" name="Picture 5" descr="høring_iStock_000003536742Mediu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75" y="2060575"/>
            <a:ext cx="5730875" cy="381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4000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730250"/>
            <a:ext cx="8229600" cy="898525"/>
          </a:xfrm>
        </p:spPr>
        <p:txBody>
          <a:bodyPr/>
          <a:lstStyle/>
          <a:p>
            <a:pPr hangingPunct="1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dirty="0" smtClean="0">
                <a:solidFill>
                  <a:srgbClr val="000000"/>
                </a:solidFill>
                <a:latin typeface="TheSans B5 Plain" charset="0"/>
              </a:rPr>
              <a:t>INDUSTRILÄNDER</a:t>
            </a:r>
            <a:endParaRPr lang="en-GB" dirty="0">
              <a:solidFill>
                <a:srgbClr val="000000"/>
              </a:solidFill>
              <a:latin typeface="TheSans B5 Plain" charset="0"/>
            </a:endParaRPr>
          </a:p>
        </p:txBody>
      </p:sp>
      <p:sp>
        <p:nvSpPr>
          <p:cNvPr id="9220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68313" y="1700213"/>
            <a:ext cx="8229600" cy="4425950"/>
          </a:xfrm>
        </p:spPr>
        <p:txBody>
          <a:bodyPr/>
          <a:lstStyle/>
          <a:p>
            <a:pPr>
              <a:spcAft>
                <a:spcPts val="1425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2800" dirty="0" smtClean="0">
                <a:solidFill>
                  <a:srgbClr val="000000"/>
                </a:solidFill>
                <a:latin typeface="TheSans B5 Plain" charset="0"/>
              </a:rPr>
              <a:t>God </a:t>
            </a:r>
            <a:r>
              <a:rPr lang="en-GB" sz="2800" dirty="0" err="1" smtClean="0">
                <a:solidFill>
                  <a:srgbClr val="000000"/>
                </a:solidFill>
                <a:latin typeface="TheSans B5 Plain" charset="0"/>
              </a:rPr>
              <a:t>ekonomi</a:t>
            </a:r>
            <a:r>
              <a:rPr lang="en-GB" sz="2800" dirty="0" smtClean="0">
                <a:solidFill>
                  <a:srgbClr val="000000"/>
                </a:solidFill>
                <a:latin typeface="TheSans B5 Plain" charset="0"/>
              </a:rPr>
              <a:t> </a:t>
            </a:r>
            <a:r>
              <a:rPr lang="en-GB" sz="2800" dirty="0" err="1" smtClean="0">
                <a:solidFill>
                  <a:srgbClr val="000000"/>
                </a:solidFill>
                <a:latin typeface="TheSans B5 Plain" charset="0"/>
              </a:rPr>
              <a:t>och</a:t>
            </a:r>
            <a:r>
              <a:rPr lang="en-GB" sz="2800" dirty="0" smtClean="0">
                <a:solidFill>
                  <a:srgbClr val="000000"/>
                </a:solidFill>
                <a:latin typeface="TheSans B5 Plain" charset="0"/>
              </a:rPr>
              <a:t> </a:t>
            </a:r>
            <a:r>
              <a:rPr lang="en-GB" sz="2800" dirty="0" err="1" smtClean="0">
                <a:solidFill>
                  <a:srgbClr val="000000"/>
                </a:solidFill>
                <a:latin typeface="TheSans B5 Plain" charset="0"/>
              </a:rPr>
              <a:t>hög</a:t>
            </a:r>
            <a:r>
              <a:rPr lang="en-GB" sz="2800" dirty="0" smtClean="0">
                <a:solidFill>
                  <a:srgbClr val="000000"/>
                </a:solidFill>
                <a:latin typeface="TheSans B5 Plain" charset="0"/>
              </a:rPr>
              <a:t> </a:t>
            </a:r>
            <a:r>
              <a:rPr lang="en-GB" sz="2800" dirty="0" err="1" smtClean="0">
                <a:solidFill>
                  <a:srgbClr val="000000"/>
                </a:solidFill>
                <a:latin typeface="TheSans B5 Plain" charset="0"/>
              </a:rPr>
              <a:t>levnadstandard</a:t>
            </a:r>
            <a:endParaRPr lang="en-GB" sz="2800" dirty="0">
              <a:solidFill>
                <a:srgbClr val="000000"/>
              </a:solidFill>
              <a:latin typeface="TheSans B5 Plain" charset="0"/>
            </a:endParaRPr>
          </a:p>
        </p:txBody>
      </p:sp>
      <p:pic>
        <p:nvPicPr>
          <p:cNvPr id="9221" name="Picture 4" descr="USA_fla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3500438"/>
            <a:ext cx="2881313" cy="151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3" name="Text Box 6"/>
          <p:cNvSpPr txBox="1">
            <a:spLocks noChangeArrowheads="1"/>
          </p:cNvSpPr>
          <p:nvPr/>
        </p:nvSpPr>
        <p:spPr bwMode="auto">
          <a:xfrm>
            <a:off x="755650" y="5300663"/>
            <a:ext cx="208756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9128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9128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9128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9128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9128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nb-NO" sz="2000" dirty="0">
                <a:latin typeface="Arial" pitchFamily="34" charset="0"/>
                <a:cs typeface="Arial" pitchFamily="34" charset="0"/>
              </a:rPr>
              <a:t>USA</a:t>
            </a:r>
          </a:p>
        </p:txBody>
      </p:sp>
      <p:sp>
        <p:nvSpPr>
          <p:cNvPr id="9224" name="Text Box 7"/>
          <p:cNvSpPr txBox="1">
            <a:spLocks noChangeArrowheads="1"/>
          </p:cNvSpPr>
          <p:nvPr/>
        </p:nvSpPr>
        <p:spPr bwMode="auto">
          <a:xfrm>
            <a:off x="5148263" y="5300663"/>
            <a:ext cx="20875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9128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9128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9128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9128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9128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nb-NO" sz="2000" dirty="0" smtClean="0">
                <a:latin typeface="Arial" pitchFamily="34" charset="0"/>
                <a:cs typeface="Arial" pitchFamily="34" charset="0"/>
              </a:rPr>
              <a:t>Sverige</a:t>
            </a:r>
            <a:endParaRPr lang="nb-NO" sz="2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84775" y="3502025"/>
            <a:ext cx="2432050" cy="15176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</p:spTree>
  </p:cSld>
  <p:clrMapOvr>
    <a:masterClrMapping/>
  </p:clrMapOvr>
  <p:transition advTm="27000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730250"/>
            <a:ext cx="8229600" cy="898525"/>
          </a:xfrm>
        </p:spPr>
        <p:txBody>
          <a:bodyPr/>
          <a:lstStyle/>
          <a:p>
            <a:pPr hangingPunct="1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dirty="0" smtClean="0">
                <a:solidFill>
                  <a:srgbClr val="000000"/>
                </a:solidFill>
                <a:latin typeface="TheSans B5 Plain" charset="0"/>
              </a:rPr>
              <a:t>ÖVERGÅNGSLÄNDER</a:t>
            </a:r>
            <a:endParaRPr lang="en-GB" dirty="0">
              <a:solidFill>
                <a:srgbClr val="000000"/>
              </a:solidFill>
              <a:latin typeface="TheSans B5 Plain" charset="0"/>
            </a:endParaRPr>
          </a:p>
        </p:txBody>
      </p:sp>
      <p:sp>
        <p:nvSpPr>
          <p:cNvPr id="10244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68313" y="1700213"/>
            <a:ext cx="8229600" cy="4425950"/>
          </a:xfrm>
        </p:spPr>
        <p:txBody>
          <a:bodyPr/>
          <a:lstStyle/>
          <a:p>
            <a:pPr>
              <a:spcAft>
                <a:spcPts val="1425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2800" dirty="0" err="1" smtClean="0">
                <a:solidFill>
                  <a:srgbClr val="000000"/>
                </a:solidFill>
                <a:latin typeface="TheSans B5 Plain" charset="0"/>
              </a:rPr>
              <a:t>Snabbt</a:t>
            </a:r>
            <a:r>
              <a:rPr lang="en-GB" sz="2800" dirty="0" smtClean="0">
                <a:solidFill>
                  <a:srgbClr val="000000"/>
                </a:solidFill>
                <a:latin typeface="TheSans B5 Plain" charset="0"/>
              </a:rPr>
              <a:t> </a:t>
            </a:r>
            <a:r>
              <a:rPr lang="en-GB" sz="2800" dirty="0" err="1" smtClean="0">
                <a:solidFill>
                  <a:srgbClr val="000000"/>
                </a:solidFill>
                <a:latin typeface="TheSans B5 Plain" charset="0"/>
              </a:rPr>
              <a:t>växande</a:t>
            </a:r>
            <a:r>
              <a:rPr lang="en-GB" sz="2800" dirty="0" smtClean="0">
                <a:solidFill>
                  <a:srgbClr val="000000"/>
                </a:solidFill>
                <a:latin typeface="TheSans B5 Plain" charset="0"/>
              </a:rPr>
              <a:t> </a:t>
            </a:r>
            <a:r>
              <a:rPr lang="en-GB" sz="2800" dirty="0" err="1" smtClean="0">
                <a:solidFill>
                  <a:srgbClr val="000000"/>
                </a:solidFill>
                <a:latin typeface="TheSans B5 Plain" charset="0"/>
              </a:rPr>
              <a:t>ekonomi</a:t>
            </a:r>
            <a:r>
              <a:rPr lang="en-GB" sz="2800" dirty="0" smtClean="0">
                <a:solidFill>
                  <a:srgbClr val="000000"/>
                </a:solidFill>
                <a:latin typeface="TheSans B5 Plain" charset="0"/>
              </a:rPr>
              <a:t> </a:t>
            </a:r>
            <a:r>
              <a:rPr lang="en-GB" sz="2800" dirty="0" err="1" smtClean="0">
                <a:solidFill>
                  <a:srgbClr val="000000"/>
                </a:solidFill>
                <a:latin typeface="TheSans B5 Plain" charset="0"/>
              </a:rPr>
              <a:t>och</a:t>
            </a:r>
            <a:r>
              <a:rPr lang="en-GB" sz="2800" dirty="0" smtClean="0">
                <a:solidFill>
                  <a:srgbClr val="000000"/>
                </a:solidFill>
                <a:latin typeface="TheSans B5 Plain" charset="0"/>
              </a:rPr>
              <a:t> </a:t>
            </a:r>
            <a:r>
              <a:rPr lang="en-GB" sz="2800" dirty="0" err="1" smtClean="0">
                <a:solidFill>
                  <a:srgbClr val="000000"/>
                </a:solidFill>
                <a:latin typeface="TheSans B5 Plain" charset="0"/>
              </a:rPr>
              <a:t>ökande</a:t>
            </a:r>
            <a:r>
              <a:rPr lang="en-GB" sz="2800" dirty="0" smtClean="0">
                <a:solidFill>
                  <a:srgbClr val="000000"/>
                </a:solidFill>
                <a:latin typeface="TheSans B5 Plain" charset="0"/>
              </a:rPr>
              <a:t> </a:t>
            </a:r>
            <a:r>
              <a:rPr lang="en-GB" sz="2800" dirty="0" err="1" smtClean="0">
                <a:solidFill>
                  <a:srgbClr val="000000"/>
                </a:solidFill>
                <a:latin typeface="TheSans B5 Plain" charset="0"/>
              </a:rPr>
              <a:t>utsläpp</a:t>
            </a:r>
            <a:endParaRPr lang="en-GB" sz="2800" dirty="0">
              <a:solidFill>
                <a:srgbClr val="000000"/>
              </a:solidFill>
              <a:latin typeface="TheSans B5 Plain" charset="0"/>
            </a:endParaRPr>
          </a:p>
        </p:txBody>
      </p:sp>
      <p:sp>
        <p:nvSpPr>
          <p:cNvPr id="10245" name="Text Box 6"/>
          <p:cNvSpPr txBox="1">
            <a:spLocks noChangeArrowheads="1"/>
          </p:cNvSpPr>
          <p:nvPr/>
        </p:nvSpPr>
        <p:spPr bwMode="auto">
          <a:xfrm>
            <a:off x="755650" y="5300663"/>
            <a:ext cx="208756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9128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9128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9128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9128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9128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nb-NO" sz="2000" dirty="0">
                <a:latin typeface="Arial" pitchFamily="34" charset="0"/>
                <a:cs typeface="Arial" pitchFamily="34" charset="0"/>
              </a:rPr>
              <a:t>Kina</a:t>
            </a:r>
          </a:p>
        </p:txBody>
      </p:sp>
      <p:sp>
        <p:nvSpPr>
          <p:cNvPr id="10246" name="Text Box 7"/>
          <p:cNvSpPr txBox="1">
            <a:spLocks noChangeArrowheads="1"/>
          </p:cNvSpPr>
          <p:nvPr/>
        </p:nvSpPr>
        <p:spPr bwMode="auto">
          <a:xfrm>
            <a:off x="4859338" y="5300663"/>
            <a:ext cx="20875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9128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9128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9128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9128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9128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nb-NO" sz="2000" dirty="0" smtClean="0">
                <a:latin typeface="Arial" pitchFamily="34" charset="0"/>
                <a:cs typeface="Arial" pitchFamily="34" charset="0"/>
              </a:rPr>
              <a:t>Brasilien</a:t>
            </a:r>
            <a:endParaRPr lang="nb-NO" sz="2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47" name="Picture 8" descr="China_fla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3357563"/>
            <a:ext cx="2808287" cy="187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8" name="Picture 9" descr="Brazil_fla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3284538"/>
            <a:ext cx="2636837" cy="184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41000"/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8|1.1|1.4|1.4|1.2|3.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|1.3|1.9|2.4|5.7|3.3"/>
</p:tagLst>
</file>

<file path=ppt/theme/theme1.xml><?xml version="1.0" encoding="utf-8"?>
<a:theme xmlns:a="http://schemas.openxmlformats.org/drawingml/2006/main" name="Standard utforming">
  <a:themeElements>
    <a:clrScheme name="Standard utforming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andard utforming">
      <a:majorFont>
        <a:latin typeface="TheSans B5 Plain"/>
        <a:ea typeface=""/>
        <a:cs typeface="Arial"/>
      </a:majorFont>
      <a:minorFont>
        <a:latin typeface="TheSans B5 Plain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andard utforming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 utforming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 utforming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 utforming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 utforming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 utforming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 utforming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 utforming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 utforming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 utforming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 utforming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 utforming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Standard utforming">
  <a:themeElements>
    <a:clrScheme name="1_Standard utforming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Standard utforming">
      <a:majorFont>
        <a:latin typeface="TheSans B5 Plain"/>
        <a:ea typeface=""/>
        <a:cs typeface="Arial"/>
      </a:majorFont>
      <a:minorFont>
        <a:latin typeface="TheSans B5 Plain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Standard utforming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andard utforming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andard utforming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andard utforming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andard utforming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andard utforming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andard utforming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andard utforming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andard utforming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andard utforming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andard utforming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andard utforming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Standard utforming">
  <a:themeElements>
    <a:clrScheme name="1_Standard utforming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Standard utforming">
      <a:majorFont>
        <a:latin typeface="TheSans B5 Plain"/>
        <a:ea typeface=""/>
        <a:cs typeface="Arial"/>
      </a:majorFont>
      <a:minorFont>
        <a:latin typeface="TheSans B5 Plain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Standard utforming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andard utforming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andard utforming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andard utforming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andard utforming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andard utforming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andard utforming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andard utforming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andard utforming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andard utforming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andard utforming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andard utforming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-te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1381</TotalTime>
  <Words>3295</Words>
  <Application>Microsoft Office PowerPoint</Application>
  <PresentationFormat>On-screen Show (4:3)</PresentationFormat>
  <Paragraphs>443</Paragraphs>
  <Slides>51</Slides>
  <Notes>51</Notes>
  <HiddenSlides>0</HiddenSlides>
  <MMClips>3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51</vt:i4>
      </vt:variant>
    </vt:vector>
  </HeadingPairs>
  <TitlesOfParts>
    <vt:vector size="54" baseType="lpstr">
      <vt:lpstr>Standard utforming</vt:lpstr>
      <vt:lpstr>1_Standard utforming</vt:lpstr>
      <vt:lpstr>2_Standard utforming</vt:lpstr>
      <vt:lpstr>Välkommen til  KLIMATTOPPMÖTE  Durban, Sydafrika 2011</vt:lpstr>
      <vt:lpstr>Slide 2</vt:lpstr>
      <vt:lpstr>Ingen enighet </vt:lpstr>
      <vt:lpstr>Det varmaste året</vt:lpstr>
      <vt:lpstr>Durban 2011</vt:lpstr>
      <vt:lpstr>Nu är det upp till ER att hitta en lösning !!</vt:lpstr>
      <vt:lpstr>Vem deltar?</vt:lpstr>
      <vt:lpstr>INDUSTRILÄNDER</vt:lpstr>
      <vt:lpstr>ÖVERGÅNGSLÄNDER</vt:lpstr>
      <vt:lpstr>UTVECKLINGSLÄNDER</vt:lpstr>
      <vt:lpstr>ORGANISATIONER</vt:lpstr>
      <vt:lpstr>FNs generalsekreterare</vt:lpstr>
      <vt:lpstr>Slide 13</vt:lpstr>
      <vt:lpstr>Slide 14</vt:lpstr>
      <vt:lpstr>Slide 15</vt:lpstr>
      <vt:lpstr>Temperatur och CO2 i atmosfären </vt:lpstr>
      <vt:lpstr>Slide 17</vt:lpstr>
      <vt:lpstr>Människor bidrar</vt:lpstr>
      <vt:lpstr>Lite varmare - än sen då? </vt:lpstr>
      <vt:lpstr>2°</vt:lpstr>
      <vt:lpstr>4°</vt:lpstr>
      <vt:lpstr>6°</vt:lpstr>
      <vt:lpstr>2°-målet</vt:lpstr>
      <vt:lpstr>Osäkerhet?</vt:lpstr>
      <vt:lpstr>CO2-utsläpp per land</vt:lpstr>
      <vt:lpstr>CO2-utsläpp per person</vt:lpstr>
      <vt:lpstr>CO2-utslipp per person</vt:lpstr>
      <vt:lpstr>CO2-utslipp per person</vt:lpstr>
      <vt:lpstr>Kyoto-avtalet 1997</vt:lpstr>
      <vt:lpstr>Citat från Kyoto</vt:lpstr>
      <vt:lpstr>Slide 31</vt:lpstr>
      <vt:lpstr>Köpenhamn 2009</vt:lpstr>
      <vt:lpstr>Cancun 2010</vt:lpstr>
      <vt:lpstr>Slide 34</vt:lpstr>
      <vt:lpstr>Gemensamt, men differentierat ansvar</vt:lpstr>
      <vt:lpstr>Industriländer</vt:lpstr>
      <vt:lpstr>Övergångs- och utvecklingsländer</vt:lpstr>
      <vt:lpstr>Slide 38</vt:lpstr>
      <vt:lpstr>Utsläpp från energianvändning</vt:lpstr>
      <vt:lpstr>Slide 40</vt:lpstr>
      <vt:lpstr>Slide 41</vt:lpstr>
      <vt:lpstr>Slide 42</vt:lpstr>
      <vt:lpstr>Slide 43</vt:lpstr>
      <vt:lpstr>KLIMATTOPPMÖTE I SKOLAN</vt:lpstr>
      <vt:lpstr>Vad händer nu?</vt:lpstr>
      <vt:lpstr>Förberedelse</vt:lpstr>
      <vt:lpstr>Bilaterala förhandlingar</vt:lpstr>
      <vt:lpstr>Förhandlingar</vt:lpstr>
      <vt:lpstr>Röstning</vt:lpstr>
      <vt:lpstr>Vad tycker DU?</vt:lpstr>
      <vt:lpstr>www.klimamøte.no</vt:lpstr>
    </vt:vector>
  </TitlesOfParts>
  <Company>Teknologiradet / Etikkom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Velkommen til  KLIMATOPPMØTE  Mexico 2010</dc:title>
  <dc:creator>Christine Hafskjold</dc:creator>
  <cp:lastModifiedBy>Florence</cp:lastModifiedBy>
  <cp:revision>139</cp:revision>
  <dcterms:created xsi:type="dcterms:W3CDTF">2010-08-31T11:11:10Z</dcterms:created>
  <dcterms:modified xsi:type="dcterms:W3CDTF">2011-07-07T19:52:20Z</dcterms:modified>
</cp:coreProperties>
</file>